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0" r:id="rId2"/>
    <p:sldId id="284" r:id="rId3"/>
    <p:sldId id="262" r:id="rId4"/>
    <p:sldId id="279" r:id="rId5"/>
    <p:sldId id="280" r:id="rId6"/>
    <p:sldId id="281" r:id="rId7"/>
    <p:sldId id="282" r:id="rId8"/>
    <p:sldId id="283" r:id="rId9"/>
    <p:sldId id="285" r:id="rId10"/>
    <p:sldId id="286" r:id="rId11"/>
    <p:sldId id="287" r:id="rId12"/>
    <p:sldId id="289" r:id="rId13"/>
    <p:sldId id="292" r:id="rId14"/>
    <p:sldId id="290" r:id="rId15"/>
    <p:sldId id="291" r:id="rId16"/>
    <p:sldId id="294" r:id="rId17"/>
    <p:sldId id="293" r:id="rId18"/>
  </p:sldIdLst>
  <p:sldSz cx="10693400" cy="7561263"/>
  <p:notesSz cx="6797675" cy="9926638"/>
  <p:defaultTextStyle>
    <a:defPPr>
      <a:defRPr lang="it-IT"/>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7"/>
    <a:srgbClr val="98C222"/>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5" autoAdjust="0"/>
    <p:restoredTop sz="94660"/>
  </p:normalViewPr>
  <p:slideViewPr>
    <p:cSldViewPr>
      <p:cViewPr varScale="1">
        <p:scale>
          <a:sx n="76" d="100"/>
          <a:sy n="76" d="100"/>
        </p:scale>
        <p:origin x="972" y="90"/>
      </p:cViewPr>
      <p:guideLst>
        <p:guide orient="horz" pos="2382"/>
        <p:guide pos="33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C3E7626-9984-4978-9CE3-7087E9B8A637}" type="datetimeFigureOut">
              <a:rPr lang="it-IT" smtClean="0"/>
              <a:pPr/>
              <a:t>26/04/2016</a:t>
            </a:fld>
            <a:endParaRPr lang="it-IT" dirty="0"/>
          </a:p>
        </p:txBody>
      </p:sp>
      <p:sp>
        <p:nvSpPr>
          <p:cNvPr id="4" name="Segnaposto immagine diapositiva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6A77324-EDA3-4A83-9C6C-7EF16395C2A6}" type="slidenum">
              <a:rPr lang="it-IT" smtClean="0"/>
              <a:pPr/>
              <a:t>‹Nº›</a:t>
            </a:fld>
            <a:endParaRPr lang="it-IT" dirty="0"/>
          </a:p>
        </p:txBody>
      </p:sp>
    </p:spTree>
    <p:extLst>
      <p:ext uri="{BB962C8B-B14F-4D97-AF65-F5344CB8AC3E}">
        <p14:creationId xmlns:p14="http://schemas.microsoft.com/office/powerpoint/2010/main" val="1365456134"/>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2050" name="Picture 2" descr="C:\Users\giada\Desktop\slidezzz.png"/>
          <p:cNvPicPr>
            <a:picLocks noChangeAspect="1" noChangeArrowheads="1"/>
          </p:cNvPicPr>
          <p:nvPr userDrawn="1"/>
        </p:nvPicPr>
        <p:blipFill>
          <a:blip r:embed="rId2"/>
          <a:srcRect/>
          <a:stretch>
            <a:fillRect/>
          </a:stretch>
        </p:blipFill>
        <p:spPr bwMode="auto">
          <a:xfrm>
            <a:off x="0" y="5567"/>
            <a:ext cx="10693400" cy="7559902"/>
          </a:xfrm>
          <a:prstGeom prst="rect">
            <a:avLst/>
          </a:prstGeom>
          <a:noFill/>
        </p:spPr>
      </p:pic>
      <p:sp>
        <p:nvSpPr>
          <p:cNvPr id="2" name="Titolo 1"/>
          <p:cNvSpPr>
            <a:spLocks noGrp="1"/>
          </p:cNvSpPr>
          <p:nvPr>
            <p:ph type="ctrTitle" hasCustomPrompt="1"/>
          </p:nvPr>
        </p:nvSpPr>
        <p:spPr>
          <a:xfrm>
            <a:off x="274602" y="2300311"/>
            <a:ext cx="6500858" cy="642942"/>
          </a:xfrm>
        </p:spPr>
        <p:txBody>
          <a:bodyPr>
            <a:noAutofit/>
          </a:bodyPr>
          <a:lstStyle>
            <a:lvl1pPr algn="l">
              <a:defRPr sz="4400" b="1">
                <a:solidFill>
                  <a:schemeClr val="bg1"/>
                </a:solidFill>
                <a:latin typeface="Open Sans" pitchFamily="34" charset="0"/>
                <a:ea typeface="Open Sans" pitchFamily="34" charset="0"/>
                <a:cs typeface="Open Sans" pitchFamily="34" charset="0"/>
              </a:defRPr>
            </a:lvl1pPr>
          </a:lstStyle>
          <a:p>
            <a:r>
              <a:rPr lang="it-IT" dirty="0" smtClean="0"/>
              <a:t>MEETING’S TITLE</a:t>
            </a:r>
            <a:endParaRPr lang="it-IT" dirty="0"/>
          </a:p>
        </p:txBody>
      </p:sp>
      <p:sp>
        <p:nvSpPr>
          <p:cNvPr id="3" name="Sottotitolo 2"/>
          <p:cNvSpPr>
            <a:spLocks noGrp="1"/>
          </p:cNvSpPr>
          <p:nvPr>
            <p:ph type="subTitle" idx="1" hasCustomPrompt="1"/>
          </p:nvPr>
        </p:nvSpPr>
        <p:spPr>
          <a:xfrm>
            <a:off x="274602" y="3091711"/>
            <a:ext cx="6500858" cy="642943"/>
          </a:xfrm>
        </p:spPr>
        <p:txBody>
          <a:bodyPr anchor="ctr">
            <a:normAutofit/>
          </a:bodyPr>
          <a:lstStyle>
            <a:lvl1pPr marL="0" indent="0" algn="l">
              <a:buNone/>
              <a:defRPr sz="2100">
                <a:solidFill>
                  <a:schemeClr val="bg1"/>
                </a:solidFill>
                <a:latin typeface="Open Sans" pitchFamily="34" charset="0"/>
                <a:ea typeface="Open Sans" pitchFamily="34" charset="0"/>
                <a:cs typeface="Open Sans" pitchFamily="34" charset="0"/>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it-IT" dirty="0" smtClean="0"/>
              <a:t>SUBTITLE</a:t>
            </a:r>
            <a:endParaRPr lang="it-IT" dirty="0"/>
          </a:p>
        </p:txBody>
      </p:sp>
      <p:sp>
        <p:nvSpPr>
          <p:cNvPr id="24" name="Segnaposto testo 23"/>
          <p:cNvSpPr>
            <a:spLocks noGrp="1"/>
          </p:cNvSpPr>
          <p:nvPr>
            <p:ph type="body" sz="quarter" idx="18" hasCustomPrompt="1"/>
          </p:nvPr>
        </p:nvSpPr>
        <p:spPr>
          <a:xfrm>
            <a:off x="274604" y="5066515"/>
            <a:ext cx="5143572" cy="357190"/>
          </a:xfrm>
        </p:spPr>
        <p:txBody>
          <a:bodyPr>
            <a:normAutofit/>
          </a:bodyPr>
          <a:lstStyle>
            <a:lvl1pPr>
              <a:buNone/>
              <a:defRPr sz="2000">
                <a:solidFill>
                  <a:schemeClr val="bg1"/>
                </a:solidFill>
                <a:latin typeface="Open Sans" pitchFamily="34" charset="0"/>
                <a:ea typeface="Open Sans" pitchFamily="34" charset="0"/>
                <a:cs typeface="Open Sans" pitchFamily="34" charset="0"/>
              </a:defRPr>
            </a:lvl1pPr>
          </a:lstStyle>
          <a:p>
            <a:pPr lvl="0"/>
            <a:r>
              <a:rPr lang="it-IT" dirty="0" smtClean="0"/>
              <a:t>XX/</a:t>
            </a:r>
            <a:r>
              <a:rPr lang="it-IT" dirty="0" err="1" smtClean="0"/>
              <a:t>XX</a:t>
            </a:r>
            <a:r>
              <a:rPr lang="it-IT" dirty="0" smtClean="0"/>
              <a:t>/2016</a:t>
            </a:r>
            <a:endParaRPr lang="it-IT" dirty="0"/>
          </a:p>
        </p:txBody>
      </p:sp>
      <p:sp>
        <p:nvSpPr>
          <p:cNvPr id="26" name="Segnaposto testo 25"/>
          <p:cNvSpPr>
            <a:spLocks noGrp="1"/>
          </p:cNvSpPr>
          <p:nvPr>
            <p:ph type="body" sz="quarter" idx="19" hasCustomPrompt="1"/>
          </p:nvPr>
        </p:nvSpPr>
        <p:spPr>
          <a:xfrm>
            <a:off x="274602" y="5995209"/>
            <a:ext cx="5143536" cy="357190"/>
          </a:xfrm>
        </p:spPr>
        <p:txBody>
          <a:bodyPr>
            <a:normAutofit/>
          </a:bodyPr>
          <a:lstStyle>
            <a:lvl1pPr>
              <a:buNone/>
              <a:defRPr sz="2000">
                <a:solidFill>
                  <a:schemeClr val="bg1"/>
                </a:solidFill>
                <a:latin typeface="Open Sans" pitchFamily="34" charset="0"/>
                <a:ea typeface="Open Sans" pitchFamily="34" charset="0"/>
                <a:cs typeface="Open Sans" pitchFamily="34" charset="0"/>
              </a:defRPr>
            </a:lvl1pPr>
          </a:lstStyle>
          <a:p>
            <a:pPr lvl="0"/>
            <a:r>
              <a:rPr lang="it-IT" dirty="0" smtClean="0"/>
              <a:t>PARTNER’S NAME</a:t>
            </a:r>
            <a:endParaRPr lang="it-IT" dirty="0"/>
          </a:p>
        </p:txBody>
      </p:sp>
      <p:sp>
        <p:nvSpPr>
          <p:cNvPr id="28" name="Segnaposto testo 27"/>
          <p:cNvSpPr>
            <a:spLocks noGrp="1"/>
          </p:cNvSpPr>
          <p:nvPr>
            <p:ph type="body" sz="quarter" idx="20" hasCustomPrompt="1"/>
          </p:nvPr>
        </p:nvSpPr>
        <p:spPr>
          <a:xfrm>
            <a:off x="274638" y="6423837"/>
            <a:ext cx="5143536" cy="428628"/>
          </a:xfrm>
        </p:spPr>
        <p:txBody>
          <a:bodyPr>
            <a:normAutofit/>
          </a:bodyPr>
          <a:lstStyle>
            <a:lvl1pPr>
              <a:buNone/>
              <a:defRPr sz="2000">
                <a:solidFill>
                  <a:schemeClr val="bg1"/>
                </a:solidFill>
                <a:latin typeface="Open Sans" pitchFamily="34" charset="0"/>
                <a:ea typeface="Open Sans" pitchFamily="34" charset="0"/>
                <a:cs typeface="Open Sans" pitchFamily="34" charset="0"/>
              </a:defRPr>
            </a:lvl1pPr>
          </a:lstStyle>
          <a:p>
            <a:pPr lvl="0"/>
            <a:r>
              <a:rPr lang="it-IT" dirty="0" smtClean="0"/>
              <a:t>SPEAKER’S NAME</a:t>
            </a:r>
            <a:endParaRPr lang="it-IT" dirty="0"/>
          </a:p>
        </p:txBody>
      </p:sp>
      <p:sp>
        <p:nvSpPr>
          <p:cNvPr id="30" name="Segnaposto immagine 29"/>
          <p:cNvSpPr>
            <a:spLocks noGrp="1"/>
          </p:cNvSpPr>
          <p:nvPr>
            <p:ph type="pic" sz="quarter" idx="21" hasCustomPrompt="1"/>
          </p:nvPr>
        </p:nvSpPr>
        <p:spPr>
          <a:xfrm>
            <a:off x="5632452" y="6138085"/>
            <a:ext cx="4143404" cy="1072340"/>
          </a:xfrm>
        </p:spPr>
        <p:txBody>
          <a:bodyPr>
            <a:normAutofit/>
          </a:bodyPr>
          <a:lstStyle>
            <a:lvl1pPr>
              <a:buNone/>
              <a:defRPr sz="1600">
                <a:latin typeface="Arial" pitchFamily="34" charset="0"/>
                <a:cs typeface="Arial" pitchFamily="34" charset="0"/>
              </a:defRPr>
            </a:lvl1pPr>
          </a:lstStyle>
          <a:p>
            <a:r>
              <a:rPr lang="it-IT" sz="1600" dirty="0" smtClean="0">
                <a:latin typeface="Arial" pitchFamily="34" charset="0"/>
                <a:cs typeface="Arial" pitchFamily="34" charset="0"/>
              </a:rPr>
              <a:t>PARTNER’S LOGO</a:t>
            </a:r>
            <a:endParaRPr lang="it-IT" dirty="0"/>
          </a:p>
        </p:txBody>
      </p:sp>
      <p:sp>
        <p:nvSpPr>
          <p:cNvPr id="10" name="Segnaposto testo 9"/>
          <p:cNvSpPr>
            <a:spLocks noGrp="1"/>
          </p:cNvSpPr>
          <p:nvPr>
            <p:ph type="body" sz="quarter" idx="22" hasCustomPrompt="1"/>
          </p:nvPr>
        </p:nvSpPr>
        <p:spPr>
          <a:xfrm>
            <a:off x="274638" y="6852465"/>
            <a:ext cx="5143536" cy="357188"/>
          </a:xfrm>
        </p:spPr>
        <p:txBody>
          <a:bodyPr>
            <a:noAutofit/>
          </a:bodyPr>
          <a:lstStyle>
            <a:lvl1pPr algn="l">
              <a:buNone/>
              <a:defRPr sz="2000" baseline="0">
                <a:solidFill>
                  <a:schemeClr val="bg1"/>
                </a:solidFill>
                <a:latin typeface="Open Sans" pitchFamily="34" charset="0"/>
                <a:ea typeface="Open Sans" pitchFamily="34" charset="0"/>
                <a:cs typeface="Open Sans" pitchFamily="34" charset="0"/>
              </a:defRPr>
            </a:lvl1pPr>
          </a:lstStyle>
          <a:p>
            <a:pPr lvl="0"/>
            <a:r>
              <a:rPr lang="it-IT" dirty="0" smtClean="0"/>
              <a:t>HOSTED BY XXXX</a:t>
            </a:r>
            <a:endParaRPr lang="it-IT" dirty="0"/>
          </a:p>
        </p:txBody>
      </p:sp>
      <p:sp>
        <p:nvSpPr>
          <p:cNvPr id="13" name="Segnaposto testo 12"/>
          <p:cNvSpPr>
            <a:spLocks noGrp="1"/>
          </p:cNvSpPr>
          <p:nvPr>
            <p:ph type="body" sz="quarter" idx="23" hasCustomPrompt="1"/>
          </p:nvPr>
        </p:nvSpPr>
        <p:spPr>
          <a:xfrm>
            <a:off x="274638" y="5566581"/>
            <a:ext cx="5143500" cy="428625"/>
          </a:xfrm>
        </p:spPr>
        <p:txBody>
          <a:bodyPr/>
          <a:lstStyle>
            <a:lvl1pPr marL="391146" marR="0" indent="-391146" algn="l" defTabSz="1043056" rtl="0" eaLnBrk="1" fontAlgn="auto" latinLnBrk="0" hangingPunct="1">
              <a:lnSpc>
                <a:spcPct val="100000"/>
              </a:lnSpc>
              <a:spcBef>
                <a:spcPct val="20000"/>
              </a:spcBef>
              <a:spcAft>
                <a:spcPts val="0"/>
              </a:spcAft>
              <a:buClrTx/>
              <a:buSzTx/>
              <a:buFont typeface="Arial" pitchFamily="34" charset="0"/>
              <a:buNone/>
              <a:tabLst/>
              <a:defRPr sz="2000">
                <a:solidFill>
                  <a:schemeClr val="bg1"/>
                </a:solidFill>
                <a:latin typeface="Open Sans" pitchFamily="34" charset="0"/>
                <a:ea typeface="Open Sans" pitchFamily="34" charset="0"/>
                <a:cs typeface="Open Sans" pitchFamily="34" charset="0"/>
              </a:defRPr>
            </a:lvl1pPr>
          </a:lstStyle>
          <a:p>
            <a:pPr marL="391146" marR="0" lvl="0" indent="-391146" algn="l" defTabSz="1043056" rtl="0" eaLnBrk="1" fontAlgn="auto" latinLnBrk="0" hangingPunct="1">
              <a:lnSpc>
                <a:spcPct val="100000"/>
              </a:lnSpc>
              <a:spcBef>
                <a:spcPct val="20000"/>
              </a:spcBef>
              <a:spcAft>
                <a:spcPts val="0"/>
              </a:spcAft>
              <a:buClrTx/>
              <a:buSzTx/>
              <a:buFont typeface="Arial" pitchFamily="34" charset="0"/>
              <a:buNone/>
              <a:tabLst/>
              <a:defRPr/>
            </a:pPr>
            <a:r>
              <a:rPr lang="it-IT" dirty="0" smtClean="0"/>
              <a:t>LOCATION</a:t>
            </a:r>
          </a:p>
          <a:p>
            <a:pPr lvl="0"/>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olo e contenuto">
    <p:spTree>
      <p:nvGrpSpPr>
        <p:cNvPr id="1" name=""/>
        <p:cNvGrpSpPr/>
        <p:nvPr/>
      </p:nvGrpSpPr>
      <p:grpSpPr>
        <a:xfrm>
          <a:off x="0" y="0"/>
          <a:ext cx="0" cy="0"/>
          <a:chOff x="0" y="0"/>
          <a:chExt cx="0" cy="0"/>
        </a:xfrm>
      </p:grpSpPr>
      <p:pic>
        <p:nvPicPr>
          <p:cNvPr id="17" name="Picture 2" descr="C:\Users\giada\Desktop\E.png"/>
          <p:cNvPicPr>
            <a:picLocks noChangeAspect="1" noChangeArrowheads="1"/>
          </p:cNvPicPr>
          <p:nvPr userDrawn="1"/>
        </p:nvPicPr>
        <p:blipFill>
          <a:blip r:embed="rId2"/>
          <a:srcRect/>
          <a:stretch>
            <a:fillRect/>
          </a:stretch>
        </p:blipFill>
        <p:spPr bwMode="auto">
          <a:xfrm>
            <a:off x="-15596" y="-9664"/>
            <a:ext cx="10708996" cy="7570927"/>
          </a:xfrm>
          <a:prstGeom prst="rect">
            <a:avLst/>
          </a:prstGeom>
          <a:noFill/>
        </p:spPr>
      </p:pic>
      <p:sp>
        <p:nvSpPr>
          <p:cNvPr id="15" name="Segnaposto numero diapositiva 5"/>
          <p:cNvSpPr>
            <a:spLocks noGrp="1"/>
          </p:cNvSpPr>
          <p:nvPr>
            <p:ph type="sldNum" sz="quarter" idx="12"/>
          </p:nvPr>
        </p:nvSpPr>
        <p:spPr>
          <a:xfrm>
            <a:off x="7918468" y="6852465"/>
            <a:ext cx="2495127" cy="474005"/>
          </a:xfrm>
          <a:prstGeom prst="rect">
            <a:avLst/>
          </a:prstGeom>
        </p:spPr>
        <p:txBody>
          <a:bodyPr anchor="ctr"/>
          <a:lstStyle>
            <a:lvl1pPr algn="r">
              <a:defRPr sz="1000">
                <a:solidFill>
                  <a:srgbClr val="003297"/>
                </a:solidFill>
                <a:latin typeface="Arial" pitchFamily="34" charset="0"/>
                <a:cs typeface="Arial" pitchFamily="34" charset="0"/>
              </a:defRPr>
            </a:lvl1pPr>
          </a:lstStyle>
          <a:p>
            <a:fld id="{5E04C7A7-F720-4681-8EEE-00A4781EA922}" type="slidenum">
              <a:rPr lang="it-IT" smtClean="0"/>
              <a:pPr/>
              <a:t>‹Nº›</a:t>
            </a:fld>
            <a:endParaRPr lang="it-IT" dirty="0"/>
          </a:p>
        </p:txBody>
      </p:sp>
      <p:sp>
        <p:nvSpPr>
          <p:cNvPr id="18" name="Segnaposto testo 17"/>
          <p:cNvSpPr>
            <a:spLocks noGrp="1"/>
          </p:cNvSpPr>
          <p:nvPr>
            <p:ph type="body" sz="quarter" idx="14" hasCustomPrompt="1"/>
          </p:nvPr>
        </p:nvSpPr>
        <p:spPr>
          <a:xfrm>
            <a:off x="5489576" y="1851806"/>
            <a:ext cx="4214812" cy="357190"/>
          </a:xfrm>
        </p:spPr>
        <p:txBody>
          <a:bodyPr>
            <a:noAutofit/>
          </a:bodyPr>
          <a:lstStyle>
            <a:lvl1pPr>
              <a:buNone/>
              <a:defRPr sz="2000" b="1">
                <a:solidFill>
                  <a:srgbClr val="003297"/>
                </a:solidFill>
                <a:latin typeface="Arial" pitchFamily="34" charset="0"/>
                <a:cs typeface="Arial" pitchFamily="34" charset="0"/>
              </a:defRPr>
            </a:lvl1pPr>
          </a:lstStyle>
          <a:p>
            <a:pPr lvl="0"/>
            <a:r>
              <a:rPr lang="it-IT" sz="2000" dirty="0" smtClean="0">
                <a:latin typeface="Arial" pitchFamily="34" charset="0"/>
                <a:cs typeface="Arial" pitchFamily="34" charset="0"/>
              </a:rPr>
              <a:t>TITLE</a:t>
            </a:r>
            <a:endParaRPr lang="it-IT" dirty="0" smtClean="0"/>
          </a:p>
        </p:txBody>
      </p:sp>
      <p:sp>
        <p:nvSpPr>
          <p:cNvPr id="20" name="Segnaposto testo 19"/>
          <p:cNvSpPr>
            <a:spLocks noGrp="1"/>
          </p:cNvSpPr>
          <p:nvPr>
            <p:ph type="body" sz="quarter" idx="15" hasCustomPrompt="1"/>
          </p:nvPr>
        </p:nvSpPr>
        <p:spPr>
          <a:xfrm>
            <a:off x="5489577" y="2280433"/>
            <a:ext cx="4214812" cy="4429156"/>
          </a:xfrm>
        </p:spPr>
        <p:txBody>
          <a:bodyPr>
            <a:normAutofit/>
          </a:bodyPr>
          <a:lstStyle>
            <a:lvl1pPr marL="0" algn="l">
              <a:buNone/>
              <a:defRPr sz="1600">
                <a:solidFill>
                  <a:schemeClr val="tx1"/>
                </a:solidFill>
                <a:latin typeface="Arial" pitchFamily="34" charset="0"/>
                <a:cs typeface="Arial" pitchFamily="34" charset="0"/>
              </a:defRPr>
            </a:lvl1pPr>
          </a:lstStyle>
          <a:p>
            <a:pPr lvl="0"/>
            <a:r>
              <a:rPr lang="it-IT" dirty="0" smtClean="0"/>
              <a:t>Testo </a:t>
            </a:r>
          </a:p>
        </p:txBody>
      </p:sp>
      <p:sp>
        <p:nvSpPr>
          <p:cNvPr id="10" name="Segnaposto contenuto 9"/>
          <p:cNvSpPr>
            <a:spLocks noGrp="1"/>
          </p:cNvSpPr>
          <p:nvPr>
            <p:ph sz="quarter" idx="17" hasCustomPrompt="1"/>
          </p:nvPr>
        </p:nvSpPr>
        <p:spPr>
          <a:xfrm>
            <a:off x="0" y="0"/>
            <a:ext cx="5346700" cy="7561263"/>
          </a:xfrm>
        </p:spPr>
        <p:txBody>
          <a:bodyPr/>
          <a:lstStyle>
            <a:lvl1pPr>
              <a:buNone/>
              <a:defRPr sz="4000"/>
            </a:lvl1pPr>
          </a:lstStyle>
          <a:p>
            <a:r>
              <a:rPr lang="it-IT" sz="1600" dirty="0" smtClean="0">
                <a:latin typeface="Arial" pitchFamily="34" charset="0"/>
                <a:cs typeface="Arial" pitchFamily="34" charset="0"/>
              </a:rPr>
              <a:t>IMAGE, TABEL, VIDEO, </a:t>
            </a:r>
            <a:r>
              <a:rPr lang="it-IT" sz="1600" dirty="0" err="1" smtClean="0">
                <a:latin typeface="Arial" pitchFamily="34" charset="0"/>
                <a:cs typeface="Arial" pitchFamily="34" charset="0"/>
              </a:rPr>
              <a:t>GRAPH…</a:t>
            </a:r>
            <a:r>
              <a:rPr lang="it-IT" sz="1600" dirty="0" smtClean="0">
                <a:latin typeface="Arial" pitchFamily="34" charset="0"/>
                <a:cs typeface="Arial" pitchFamily="34" charset="0"/>
              </a:rPr>
              <a:t>.</a:t>
            </a:r>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4098" name="Picture 2" descr="C:\Users\giada\Desktop\E.png"/>
          <p:cNvPicPr>
            <a:picLocks noChangeAspect="1" noChangeArrowheads="1"/>
          </p:cNvPicPr>
          <p:nvPr userDrawn="1"/>
        </p:nvPicPr>
        <p:blipFill>
          <a:blip r:embed="rId2"/>
          <a:srcRect/>
          <a:stretch>
            <a:fillRect/>
          </a:stretch>
        </p:blipFill>
        <p:spPr bwMode="auto">
          <a:xfrm>
            <a:off x="-15596" y="-9664"/>
            <a:ext cx="10708996" cy="7570927"/>
          </a:xfrm>
          <a:prstGeom prst="rect">
            <a:avLst/>
          </a:prstGeom>
          <a:noFill/>
        </p:spPr>
      </p:pic>
      <p:sp>
        <p:nvSpPr>
          <p:cNvPr id="3" name="Segnaposto contenuto 2"/>
          <p:cNvSpPr>
            <a:spLocks noGrp="1"/>
          </p:cNvSpPr>
          <p:nvPr>
            <p:ph idx="1" hasCustomPrompt="1"/>
          </p:nvPr>
        </p:nvSpPr>
        <p:spPr>
          <a:xfrm>
            <a:off x="274602" y="1994681"/>
            <a:ext cx="6786610" cy="4759698"/>
          </a:xfrm>
        </p:spPr>
        <p:txBody>
          <a:bodyPr>
            <a:normAutofit/>
          </a:bodyPr>
          <a:lstStyle>
            <a:lvl1pPr marL="391146" marR="0" indent="-391146" algn="l" defTabSz="1043056" rtl="0" eaLnBrk="1" fontAlgn="auto" latinLnBrk="0" hangingPunct="1">
              <a:lnSpc>
                <a:spcPct val="100000"/>
              </a:lnSpc>
              <a:spcBef>
                <a:spcPct val="20000"/>
              </a:spcBef>
              <a:spcAft>
                <a:spcPts val="0"/>
              </a:spcAft>
              <a:buClrTx/>
              <a:buSzTx/>
              <a:buFont typeface="Arial" pitchFamily="34" charset="0"/>
              <a:buNone/>
              <a:tabLst/>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marL="391146" marR="0" lvl="0" indent="-391146" algn="l" defTabSz="1043056" rtl="0" eaLnBrk="1" fontAlgn="auto" latinLnBrk="0" hangingPunct="1">
              <a:lnSpc>
                <a:spcPct val="100000"/>
              </a:lnSpc>
              <a:spcBef>
                <a:spcPct val="20000"/>
              </a:spcBef>
              <a:spcAft>
                <a:spcPts val="0"/>
              </a:spcAft>
              <a:buClrTx/>
              <a:buSzTx/>
              <a:buFont typeface="Arial" pitchFamily="34" charset="0"/>
              <a:buNone/>
              <a:tabLst/>
              <a:defRPr/>
            </a:pPr>
            <a:r>
              <a:rPr lang="it-IT" dirty="0" smtClean="0"/>
              <a:t>Text, </a:t>
            </a:r>
            <a:r>
              <a:rPr lang="it-IT" dirty="0" err="1" smtClean="0"/>
              <a:t>image</a:t>
            </a:r>
            <a:r>
              <a:rPr lang="it-IT" dirty="0" smtClean="0"/>
              <a:t>, </a:t>
            </a:r>
            <a:r>
              <a:rPr lang="it-IT" dirty="0" err="1" smtClean="0"/>
              <a:t>table…</a:t>
            </a:r>
            <a:endParaRPr lang="it-IT" dirty="0" smtClean="0"/>
          </a:p>
          <a:p>
            <a:pPr lvl="0"/>
            <a:endParaRPr lang="it-IT" dirty="0"/>
          </a:p>
        </p:txBody>
      </p:sp>
      <p:sp>
        <p:nvSpPr>
          <p:cNvPr id="25" name="Titolo 24"/>
          <p:cNvSpPr>
            <a:spLocks noGrp="1"/>
          </p:cNvSpPr>
          <p:nvPr>
            <p:ph type="title" hasCustomPrompt="1"/>
          </p:nvPr>
        </p:nvSpPr>
        <p:spPr>
          <a:xfrm>
            <a:off x="274602" y="715549"/>
            <a:ext cx="5000660" cy="493314"/>
          </a:xfrm>
        </p:spPr>
        <p:txBody>
          <a:bodyPr>
            <a:noAutofit/>
          </a:bodyPr>
          <a:lstStyle>
            <a:lvl1pPr algn="l">
              <a:defRPr sz="2700" b="1">
                <a:solidFill>
                  <a:srgbClr val="003297"/>
                </a:solidFill>
                <a:latin typeface="Arial" pitchFamily="34" charset="0"/>
                <a:cs typeface="Arial" pitchFamily="34" charset="0"/>
              </a:defRPr>
            </a:lvl1pPr>
          </a:lstStyle>
          <a:p>
            <a:r>
              <a:rPr lang="it-IT" dirty="0" smtClean="0"/>
              <a:t>INDEX</a:t>
            </a:r>
            <a:endParaRPr lang="it-IT" dirty="0"/>
          </a:p>
        </p:txBody>
      </p:sp>
      <p:sp>
        <p:nvSpPr>
          <p:cNvPr id="27" name="Segnaposto piè di pagina 4"/>
          <p:cNvSpPr>
            <a:spLocks noGrp="1"/>
          </p:cNvSpPr>
          <p:nvPr>
            <p:ph type="ftr" sz="quarter" idx="11"/>
          </p:nvPr>
        </p:nvSpPr>
        <p:spPr>
          <a:xfrm>
            <a:off x="3653580" y="6852465"/>
            <a:ext cx="3386243" cy="474005"/>
          </a:xfrm>
          <a:prstGeom prst="rect">
            <a:avLst/>
          </a:prstGeom>
        </p:spPr>
        <p:txBody>
          <a:bodyPr anchor="ctr"/>
          <a:lstStyle>
            <a:lvl1pPr algn="ctr">
              <a:defRPr sz="1000">
                <a:solidFill>
                  <a:srgbClr val="003297"/>
                </a:solidFill>
                <a:latin typeface="Arial" pitchFamily="34" charset="0"/>
                <a:cs typeface="Arial" pitchFamily="34" charset="0"/>
              </a:defRPr>
            </a:lvl1pPr>
          </a:lstStyle>
          <a:p>
            <a:r>
              <a:rPr lang="it-IT" dirty="0" smtClean="0"/>
              <a:t>Meeting’s </a:t>
            </a:r>
            <a:r>
              <a:rPr lang="it-IT" dirty="0" err="1" smtClean="0"/>
              <a:t>title</a:t>
            </a:r>
            <a:endParaRPr lang="it-IT" dirty="0"/>
          </a:p>
        </p:txBody>
      </p:sp>
      <p:sp>
        <p:nvSpPr>
          <p:cNvPr id="28" name="Segnaposto numero diapositiva 5"/>
          <p:cNvSpPr>
            <a:spLocks noGrp="1"/>
          </p:cNvSpPr>
          <p:nvPr>
            <p:ph type="sldNum" sz="quarter" idx="12"/>
          </p:nvPr>
        </p:nvSpPr>
        <p:spPr>
          <a:xfrm>
            <a:off x="7918468" y="6852465"/>
            <a:ext cx="2495127" cy="474005"/>
          </a:xfrm>
          <a:prstGeom prst="rect">
            <a:avLst/>
          </a:prstGeom>
        </p:spPr>
        <p:txBody>
          <a:bodyPr anchor="ctr"/>
          <a:lstStyle>
            <a:lvl1pPr algn="r">
              <a:defRPr sz="1000">
                <a:solidFill>
                  <a:srgbClr val="003297"/>
                </a:solidFill>
                <a:latin typeface="Arial" pitchFamily="34" charset="0"/>
                <a:cs typeface="Arial" pitchFamily="34" charset="0"/>
              </a:defRPr>
            </a:lvl1pPr>
          </a:lstStyle>
          <a:p>
            <a:fld id="{5E04C7A7-F720-4681-8EEE-00A4781EA922}" type="slidenum">
              <a:rPr lang="it-IT" smtClean="0"/>
              <a:pPr/>
              <a:t>‹Nº›</a:t>
            </a:fld>
            <a:endParaRPr lang="it-IT" dirty="0"/>
          </a:p>
        </p:txBody>
      </p:sp>
      <p:sp>
        <p:nvSpPr>
          <p:cNvPr id="29" name="Segnaposto data 3"/>
          <p:cNvSpPr>
            <a:spLocks noGrp="1"/>
          </p:cNvSpPr>
          <p:nvPr>
            <p:ph type="dt" sz="half" idx="10"/>
          </p:nvPr>
        </p:nvSpPr>
        <p:spPr>
          <a:xfrm>
            <a:off x="274603" y="6852465"/>
            <a:ext cx="2500330" cy="474005"/>
          </a:xfrm>
          <a:prstGeom prst="rect">
            <a:avLst/>
          </a:prstGeom>
        </p:spPr>
        <p:txBody>
          <a:bodyPr anchor="ctr"/>
          <a:lstStyle>
            <a:lvl1pPr algn="l">
              <a:defRPr sz="1000">
                <a:solidFill>
                  <a:srgbClr val="003297"/>
                </a:solidFill>
              </a:defRPr>
            </a:lvl1pPr>
          </a:lstStyle>
          <a:p>
            <a:fld id="{9EEA9D91-23AA-430A-B56B-B18E89ABCCEF}" type="datetime1">
              <a:rPr lang="it-IT" smtClean="0"/>
              <a:pPr/>
              <a:t>26/04/2016</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estazione sezione">
    <p:spTree>
      <p:nvGrpSpPr>
        <p:cNvPr id="1" name=""/>
        <p:cNvGrpSpPr/>
        <p:nvPr/>
      </p:nvGrpSpPr>
      <p:grpSpPr>
        <a:xfrm>
          <a:off x="0" y="0"/>
          <a:ext cx="0" cy="0"/>
          <a:chOff x="0" y="0"/>
          <a:chExt cx="0" cy="0"/>
        </a:xfrm>
      </p:grpSpPr>
      <p:pic>
        <p:nvPicPr>
          <p:cNvPr id="1026" name="Picture 2" descr="D:\LAVORO\GIADA\0) PROGETTO POLI\13) RETRACE\Image C\SLIDE\Versione 2\IMG\CC2.png"/>
          <p:cNvPicPr>
            <a:picLocks noChangeAspect="1" noChangeArrowheads="1"/>
          </p:cNvPicPr>
          <p:nvPr userDrawn="1"/>
        </p:nvPicPr>
        <p:blipFill>
          <a:blip r:embed="rId2"/>
          <a:srcRect/>
          <a:stretch>
            <a:fillRect/>
          </a:stretch>
        </p:blipFill>
        <p:spPr bwMode="auto">
          <a:xfrm>
            <a:off x="-1926" y="0"/>
            <a:ext cx="10695326" cy="7561263"/>
          </a:xfrm>
          <a:prstGeom prst="rect">
            <a:avLst/>
          </a:prstGeom>
          <a:noFill/>
        </p:spPr>
      </p:pic>
      <p:sp>
        <p:nvSpPr>
          <p:cNvPr id="2" name="Titolo 1"/>
          <p:cNvSpPr>
            <a:spLocks noGrp="1"/>
          </p:cNvSpPr>
          <p:nvPr>
            <p:ph type="title" hasCustomPrompt="1"/>
          </p:nvPr>
        </p:nvSpPr>
        <p:spPr>
          <a:xfrm>
            <a:off x="488916" y="1637491"/>
            <a:ext cx="9144064" cy="1143008"/>
          </a:xfrm>
        </p:spPr>
        <p:txBody>
          <a:bodyPr anchor="ctr">
            <a:noAutofit/>
          </a:bodyPr>
          <a:lstStyle>
            <a:lvl1pPr algn="r">
              <a:defRPr sz="4300" b="1" cap="all">
                <a:solidFill>
                  <a:srgbClr val="98C222"/>
                </a:solidFill>
                <a:latin typeface="Open Sans" pitchFamily="34" charset="0"/>
                <a:ea typeface="Open Sans" pitchFamily="34" charset="0"/>
                <a:cs typeface="Open Sans" pitchFamily="34" charset="0"/>
              </a:defRPr>
            </a:lvl1pPr>
          </a:lstStyle>
          <a:p>
            <a:r>
              <a:rPr lang="it-IT" dirty="0" smtClean="0"/>
              <a:t>CHAPTER’S TITLE</a:t>
            </a:r>
            <a:endParaRPr lang="it-IT" dirty="0"/>
          </a:p>
        </p:txBody>
      </p:sp>
      <p:sp>
        <p:nvSpPr>
          <p:cNvPr id="3" name="Segnaposto testo 2"/>
          <p:cNvSpPr>
            <a:spLocks noGrp="1"/>
          </p:cNvSpPr>
          <p:nvPr>
            <p:ph type="body" idx="1" hasCustomPrompt="1"/>
          </p:nvPr>
        </p:nvSpPr>
        <p:spPr>
          <a:xfrm>
            <a:off x="488916" y="2637623"/>
            <a:ext cx="9144064" cy="653894"/>
          </a:xfrm>
        </p:spPr>
        <p:txBody>
          <a:bodyPr anchor="ctr">
            <a:noAutofit/>
          </a:bodyPr>
          <a:lstStyle>
            <a:lvl1pPr marL="0" indent="0" algn="r">
              <a:buNone/>
              <a:defRPr sz="2300">
                <a:solidFill>
                  <a:srgbClr val="98C222"/>
                </a:solidFill>
                <a:latin typeface="Open Sans" pitchFamily="34" charset="0"/>
                <a:ea typeface="Open Sans" pitchFamily="34" charset="0"/>
                <a:cs typeface="Open Sans" pitchFamily="34" charset="0"/>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it-IT" dirty="0" smtClean="0"/>
              <a:t>CHAPTER’S SUBTITLE</a:t>
            </a:r>
          </a:p>
        </p:txBody>
      </p:sp>
      <p:sp>
        <p:nvSpPr>
          <p:cNvPr id="8" name="Segnaposto numero diapositiva 5"/>
          <p:cNvSpPr>
            <a:spLocks noGrp="1"/>
          </p:cNvSpPr>
          <p:nvPr>
            <p:ph type="sldNum" sz="quarter" idx="12"/>
          </p:nvPr>
        </p:nvSpPr>
        <p:spPr>
          <a:xfrm>
            <a:off x="7918468" y="6852465"/>
            <a:ext cx="2495127" cy="474005"/>
          </a:xfrm>
          <a:prstGeom prst="rect">
            <a:avLst/>
          </a:prstGeom>
        </p:spPr>
        <p:txBody>
          <a:bodyPr anchor="ctr"/>
          <a:lstStyle>
            <a:lvl1pPr algn="r">
              <a:defRPr sz="1000">
                <a:solidFill>
                  <a:srgbClr val="98C222"/>
                </a:solidFill>
                <a:latin typeface="Arial" pitchFamily="34" charset="0"/>
                <a:cs typeface="Arial" pitchFamily="34" charset="0"/>
              </a:defRPr>
            </a:lvl1pPr>
          </a:lstStyle>
          <a:p>
            <a:fld id="{5E04C7A7-F720-4681-8EEE-00A4781EA922}" type="slidenum">
              <a:rPr lang="it-IT" smtClean="0"/>
              <a:pPr/>
              <a:t>‹Nº›</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olo e contenuto">
    <p:spTree>
      <p:nvGrpSpPr>
        <p:cNvPr id="1" name=""/>
        <p:cNvGrpSpPr/>
        <p:nvPr/>
      </p:nvGrpSpPr>
      <p:grpSpPr>
        <a:xfrm>
          <a:off x="0" y="0"/>
          <a:ext cx="0" cy="0"/>
          <a:chOff x="0" y="0"/>
          <a:chExt cx="0" cy="0"/>
        </a:xfrm>
      </p:grpSpPr>
      <p:pic>
        <p:nvPicPr>
          <p:cNvPr id="4098" name="Picture 2" descr="C:\Users\giada\Desktop\E.png"/>
          <p:cNvPicPr>
            <a:picLocks noChangeAspect="1" noChangeArrowheads="1"/>
          </p:cNvPicPr>
          <p:nvPr userDrawn="1"/>
        </p:nvPicPr>
        <p:blipFill>
          <a:blip r:embed="rId2"/>
          <a:srcRect/>
          <a:stretch>
            <a:fillRect/>
          </a:stretch>
        </p:blipFill>
        <p:spPr bwMode="auto">
          <a:xfrm>
            <a:off x="-15596" y="-9664"/>
            <a:ext cx="10708996" cy="7570927"/>
          </a:xfrm>
          <a:prstGeom prst="rect">
            <a:avLst/>
          </a:prstGeom>
          <a:noFill/>
        </p:spPr>
      </p:pic>
      <p:sp>
        <p:nvSpPr>
          <p:cNvPr id="3" name="Segnaposto contenuto 2"/>
          <p:cNvSpPr>
            <a:spLocks noGrp="1"/>
          </p:cNvSpPr>
          <p:nvPr>
            <p:ph idx="1" hasCustomPrompt="1"/>
          </p:nvPr>
        </p:nvSpPr>
        <p:spPr>
          <a:xfrm>
            <a:off x="274602" y="1994681"/>
            <a:ext cx="9358378" cy="4759698"/>
          </a:xfrm>
        </p:spPr>
        <p:txBody>
          <a:bodyPr>
            <a:normAutofit/>
          </a:bodyPr>
          <a:lstStyle>
            <a:lvl1pPr marL="391146" marR="0" indent="-391146" algn="l" defTabSz="1043056" rtl="0" eaLnBrk="1" fontAlgn="auto" latinLnBrk="0" hangingPunct="1">
              <a:lnSpc>
                <a:spcPct val="100000"/>
              </a:lnSpc>
              <a:spcBef>
                <a:spcPct val="20000"/>
              </a:spcBef>
              <a:spcAft>
                <a:spcPts val="0"/>
              </a:spcAft>
              <a:buClrTx/>
              <a:buSzTx/>
              <a:buFont typeface="Arial" pitchFamily="34" charset="0"/>
              <a:buNone/>
              <a:tabLst/>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marL="391146" marR="0" lvl="0" indent="-391146" algn="l" defTabSz="1043056" rtl="0" eaLnBrk="1" fontAlgn="auto" latinLnBrk="0" hangingPunct="1">
              <a:lnSpc>
                <a:spcPct val="100000"/>
              </a:lnSpc>
              <a:spcBef>
                <a:spcPct val="20000"/>
              </a:spcBef>
              <a:spcAft>
                <a:spcPts val="0"/>
              </a:spcAft>
              <a:buClrTx/>
              <a:buSzTx/>
              <a:buFont typeface="Arial" pitchFamily="34" charset="0"/>
              <a:buNone/>
              <a:tabLst/>
              <a:defRPr/>
            </a:pPr>
            <a:r>
              <a:rPr lang="it-IT" dirty="0" smtClean="0"/>
              <a:t>Text, </a:t>
            </a:r>
            <a:r>
              <a:rPr lang="it-IT" dirty="0" err="1" smtClean="0"/>
              <a:t>image</a:t>
            </a:r>
            <a:r>
              <a:rPr lang="it-IT" dirty="0" smtClean="0"/>
              <a:t>, </a:t>
            </a:r>
            <a:r>
              <a:rPr lang="it-IT" dirty="0" err="1" smtClean="0"/>
              <a:t>table…</a:t>
            </a:r>
            <a:endParaRPr lang="it-IT" dirty="0" smtClean="0"/>
          </a:p>
          <a:p>
            <a:pPr lvl="0"/>
            <a:endParaRPr lang="it-IT" dirty="0"/>
          </a:p>
        </p:txBody>
      </p:sp>
      <p:sp>
        <p:nvSpPr>
          <p:cNvPr id="25" name="Titolo 24"/>
          <p:cNvSpPr>
            <a:spLocks noGrp="1"/>
          </p:cNvSpPr>
          <p:nvPr>
            <p:ph type="title" hasCustomPrompt="1"/>
          </p:nvPr>
        </p:nvSpPr>
        <p:spPr>
          <a:xfrm>
            <a:off x="274602" y="715549"/>
            <a:ext cx="5000660" cy="493314"/>
          </a:xfrm>
        </p:spPr>
        <p:txBody>
          <a:bodyPr>
            <a:noAutofit/>
          </a:bodyPr>
          <a:lstStyle>
            <a:lvl1pPr algn="l">
              <a:defRPr sz="2700" b="1">
                <a:solidFill>
                  <a:srgbClr val="003297"/>
                </a:solidFill>
                <a:latin typeface="Arial" pitchFamily="34" charset="0"/>
                <a:cs typeface="Arial" pitchFamily="34" charset="0"/>
              </a:defRPr>
            </a:lvl1pPr>
          </a:lstStyle>
          <a:p>
            <a:r>
              <a:rPr lang="it-IT" dirty="0" smtClean="0"/>
              <a:t>SLIDE’S TITLE</a:t>
            </a:r>
            <a:endParaRPr lang="it-IT" dirty="0"/>
          </a:p>
        </p:txBody>
      </p:sp>
      <p:sp>
        <p:nvSpPr>
          <p:cNvPr id="27" name="Segnaposto piè di pagina 4"/>
          <p:cNvSpPr>
            <a:spLocks noGrp="1"/>
          </p:cNvSpPr>
          <p:nvPr>
            <p:ph type="ftr" sz="quarter" idx="11"/>
          </p:nvPr>
        </p:nvSpPr>
        <p:spPr>
          <a:xfrm>
            <a:off x="3653580" y="6852465"/>
            <a:ext cx="3386243" cy="474005"/>
          </a:xfrm>
          <a:prstGeom prst="rect">
            <a:avLst/>
          </a:prstGeom>
        </p:spPr>
        <p:txBody>
          <a:bodyPr anchor="ctr"/>
          <a:lstStyle>
            <a:lvl1pPr algn="ctr">
              <a:defRPr sz="1000">
                <a:solidFill>
                  <a:srgbClr val="003297"/>
                </a:solidFill>
                <a:latin typeface="Arial" pitchFamily="34" charset="0"/>
                <a:cs typeface="Arial" pitchFamily="34" charset="0"/>
              </a:defRPr>
            </a:lvl1pPr>
          </a:lstStyle>
          <a:p>
            <a:r>
              <a:rPr lang="it-IT" dirty="0" smtClean="0"/>
              <a:t>Meeting’s </a:t>
            </a:r>
            <a:r>
              <a:rPr lang="it-IT" dirty="0" err="1" smtClean="0"/>
              <a:t>title</a:t>
            </a:r>
            <a:endParaRPr lang="it-IT" dirty="0"/>
          </a:p>
        </p:txBody>
      </p:sp>
      <p:sp>
        <p:nvSpPr>
          <p:cNvPr id="28" name="Segnaposto numero diapositiva 5"/>
          <p:cNvSpPr>
            <a:spLocks noGrp="1"/>
          </p:cNvSpPr>
          <p:nvPr>
            <p:ph type="sldNum" sz="quarter" idx="12"/>
          </p:nvPr>
        </p:nvSpPr>
        <p:spPr>
          <a:xfrm>
            <a:off x="7918468" y="6852465"/>
            <a:ext cx="2495127" cy="474005"/>
          </a:xfrm>
          <a:prstGeom prst="rect">
            <a:avLst/>
          </a:prstGeom>
        </p:spPr>
        <p:txBody>
          <a:bodyPr anchor="ctr"/>
          <a:lstStyle>
            <a:lvl1pPr algn="r">
              <a:defRPr sz="1000">
                <a:solidFill>
                  <a:srgbClr val="003297"/>
                </a:solidFill>
                <a:latin typeface="Arial" pitchFamily="34" charset="0"/>
                <a:cs typeface="Arial" pitchFamily="34" charset="0"/>
              </a:defRPr>
            </a:lvl1pPr>
          </a:lstStyle>
          <a:p>
            <a:fld id="{5E04C7A7-F720-4681-8EEE-00A4781EA922}" type="slidenum">
              <a:rPr lang="it-IT" smtClean="0"/>
              <a:pPr/>
              <a:t>‹Nº›</a:t>
            </a:fld>
            <a:endParaRPr lang="it-IT" dirty="0"/>
          </a:p>
        </p:txBody>
      </p:sp>
      <p:sp>
        <p:nvSpPr>
          <p:cNvPr id="29" name="Segnaposto data 3"/>
          <p:cNvSpPr>
            <a:spLocks noGrp="1"/>
          </p:cNvSpPr>
          <p:nvPr>
            <p:ph type="dt" sz="half" idx="10"/>
          </p:nvPr>
        </p:nvSpPr>
        <p:spPr>
          <a:xfrm>
            <a:off x="274603" y="6852465"/>
            <a:ext cx="2500330" cy="474005"/>
          </a:xfrm>
          <a:prstGeom prst="rect">
            <a:avLst/>
          </a:prstGeom>
        </p:spPr>
        <p:txBody>
          <a:bodyPr anchor="ctr"/>
          <a:lstStyle>
            <a:lvl1pPr algn="l">
              <a:defRPr sz="1000">
                <a:solidFill>
                  <a:srgbClr val="003297"/>
                </a:solidFill>
              </a:defRPr>
            </a:lvl1pPr>
          </a:lstStyle>
          <a:p>
            <a:fld id="{9EEA9D91-23AA-430A-B56B-B18E89ABCCEF}" type="datetime1">
              <a:rPr lang="it-IT" smtClean="0"/>
              <a:pPr/>
              <a:t>26/04/2016</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pic>
        <p:nvPicPr>
          <p:cNvPr id="9" name="Picture 2" descr="C:\Users\giada\Desktop\E.png"/>
          <p:cNvPicPr>
            <a:picLocks noChangeAspect="1" noChangeArrowheads="1"/>
          </p:cNvPicPr>
          <p:nvPr userDrawn="1"/>
        </p:nvPicPr>
        <p:blipFill>
          <a:blip r:embed="rId2"/>
          <a:srcRect/>
          <a:stretch>
            <a:fillRect/>
          </a:stretch>
        </p:blipFill>
        <p:spPr bwMode="auto">
          <a:xfrm>
            <a:off x="-15596" y="-9664"/>
            <a:ext cx="10708996" cy="7570927"/>
          </a:xfrm>
          <a:prstGeom prst="rect">
            <a:avLst/>
          </a:prstGeom>
          <a:noFill/>
        </p:spPr>
      </p:pic>
      <p:sp>
        <p:nvSpPr>
          <p:cNvPr id="3" name="Segnaposto contenuto 2"/>
          <p:cNvSpPr>
            <a:spLocks noGrp="1"/>
          </p:cNvSpPr>
          <p:nvPr>
            <p:ph idx="1" hasCustomPrompt="1"/>
          </p:nvPr>
        </p:nvSpPr>
        <p:spPr>
          <a:xfrm>
            <a:off x="2489180" y="1994681"/>
            <a:ext cx="5715040" cy="3929090"/>
          </a:xfrm>
        </p:spPr>
        <p:txBody>
          <a:bodyPr>
            <a:normAutofit/>
          </a:bodyPr>
          <a:lstStyle>
            <a:lvl1pPr>
              <a:buNone/>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it-IT" dirty="0" err="1" smtClean="0"/>
              <a:t>Image</a:t>
            </a:r>
            <a:r>
              <a:rPr lang="it-IT" dirty="0" smtClean="0"/>
              <a:t>, </a:t>
            </a:r>
            <a:r>
              <a:rPr lang="it-IT" dirty="0" err="1" smtClean="0"/>
              <a:t>table…</a:t>
            </a:r>
            <a:endParaRPr lang="it-IT" dirty="0"/>
          </a:p>
        </p:txBody>
      </p:sp>
      <p:sp>
        <p:nvSpPr>
          <p:cNvPr id="25" name="Titolo 24"/>
          <p:cNvSpPr>
            <a:spLocks noGrp="1"/>
          </p:cNvSpPr>
          <p:nvPr>
            <p:ph type="title" hasCustomPrompt="1"/>
          </p:nvPr>
        </p:nvSpPr>
        <p:spPr>
          <a:xfrm>
            <a:off x="274602" y="715549"/>
            <a:ext cx="5000660" cy="493314"/>
          </a:xfrm>
        </p:spPr>
        <p:txBody>
          <a:bodyPr>
            <a:noAutofit/>
          </a:bodyPr>
          <a:lstStyle>
            <a:lvl1pPr algn="l">
              <a:defRPr sz="2700" b="1">
                <a:solidFill>
                  <a:srgbClr val="003297"/>
                </a:solidFill>
                <a:latin typeface="Arial" pitchFamily="34" charset="0"/>
                <a:cs typeface="Arial" pitchFamily="34" charset="0"/>
              </a:defRPr>
            </a:lvl1pPr>
          </a:lstStyle>
          <a:p>
            <a:r>
              <a:rPr lang="it-IT" dirty="0" smtClean="0"/>
              <a:t>SLIDE’S TITLE</a:t>
            </a:r>
            <a:endParaRPr lang="it-IT" dirty="0"/>
          </a:p>
        </p:txBody>
      </p:sp>
      <p:sp>
        <p:nvSpPr>
          <p:cNvPr id="27" name="Segnaposto piè di pagina 4"/>
          <p:cNvSpPr>
            <a:spLocks noGrp="1"/>
          </p:cNvSpPr>
          <p:nvPr>
            <p:ph type="ftr" sz="quarter" idx="11"/>
          </p:nvPr>
        </p:nvSpPr>
        <p:spPr>
          <a:xfrm>
            <a:off x="3653580" y="6852465"/>
            <a:ext cx="3386243" cy="474005"/>
          </a:xfrm>
          <a:prstGeom prst="rect">
            <a:avLst/>
          </a:prstGeom>
        </p:spPr>
        <p:txBody>
          <a:bodyPr anchor="ctr"/>
          <a:lstStyle>
            <a:lvl1pPr algn="ctr">
              <a:defRPr sz="1000">
                <a:solidFill>
                  <a:srgbClr val="003297"/>
                </a:solidFill>
                <a:latin typeface="Arial" pitchFamily="34" charset="0"/>
                <a:cs typeface="Arial" pitchFamily="34" charset="0"/>
              </a:defRPr>
            </a:lvl1pPr>
          </a:lstStyle>
          <a:p>
            <a:r>
              <a:rPr lang="it-IT" dirty="0" smtClean="0"/>
              <a:t>Meeting’s </a:t>
            </a:r>
            <a:r>
              <a:rPr lang="it-IT" dirty="0" err="1" smtClean="0"/>
              <a:t>title</a:t>
            </a:r>
            <a:endParaRPr lang="it-IT" dirty="0"/>
          </a:p>
        </p:txBody>
      </p:sp>
      <p:sp>
        <p:nvSpPr>
          <p:cNvPr id="28" name="Segnaposto numero diapositiva 5"/>
          <p:cNvSpPr>
            <a:spLocks noGrp="1"/>
          </p:cNvSpPr>
          <p:nvPr>
            <p:ph type="sldNum" sz="quarter" idx="12"/>
          </p:nvPr>
        </p:nvSpPr>
        <p:spPr>
          <a:xfrm>
            <a:off x="7918468" y="6852465"/>
            <a:ext cx="2495127" cy="474005"/>
          </a:xfrm>
          <a:prstGeom prst="rect">
            <a:avLst/>
          </a:prstGeom>
        </p:spPr>
        <p:txBody>
          <a:bodyPr anchor="ctr"/>
          <a:lstStyle>
            <a:lvl1pPr algn="r">
              <a:defRPr sz="1000">
                <a:solidFill>
                  <a:srgbClr val="003297"/>
                </a:solidFill>
                <a:latin typeface="Arial" pitchFamily="34" charset="0"/>
                <a:cs typeface="Arial" pitchFamily="34" charset="0"/>
              </a:defRPr>
            </a:lvl1pPr>
          </a:lstStyle>
          <a:p>
            <a:fld id="{5E04C7A7-F720-4681-8EEE-00A4781EA922}" type="slidenum">
              <a:rPr lang="it-IT" smtClean="0"/>
              <a:pPr/>
              <a:t>‹Nº›</a:t>
            </a:fld>
            <a:endParaRPr lang="it-IT" dirty="0"/>
          </a:p>
        </p:txBody>
      </p:sp>
      <p:sp>
        <p:nvSpPr>
          <p:cNvPr id="29" name="Segnaposto data 3"/>
          <p:cNvSpPr>
            <a:spLocks noGrp="1"/>
          </p:cNvSpPr>
          <p:nvPr>
            <p:ph type="dt" sz="half" idx="10"/>
          </p:nvPr>
        </p:nvSpPr>
        <p:spPr>
          <a:xfrm>
            <a:off x="274603" y="6852465"/>
            <a:ext cx="2500330" cy="474005"/>
          </a:xfrm>
          <a:prstGeom prst="rect">
            <a:avLst/>
          </a:prstGeom>
        </p:spPr>
        <p:txBody>
          <a:bodyPr anchor="ctr"/>
          <a:lstStyle>
            <a:lvl1pPr algn="l">
              <a:defRPr sz="1000">
                <a:solidFill>
                  <a:srgbClr val="003297"/>
                </a:solidFill>
              </a:defRPr>
            </a:lvl1pPr>
          </a:lstStyle>
          <a:p>
            <a:fld id="{9EEA9D91-23AA-430A-B56B-B18E89ABCCEF}" type="datetime1">
              <a:rPr lang="it-IT" smtClean="0"/>
              <a:pPr/>
              <a:t>26/04/2016</a:t>
            </a:fld>
            <a:endParaRPr lang="it-IT" dirty="0"/>
          </a:p>
        </p:txBody>
      </p:sp>
      <p:sp>
        <p:nvSpPr>
          <p:cNvPr id="11" name="Segnaposto testo 10"/>
          <p:cNvSpPr>
            <a:spLocks noGrp="1"/>
          </p:cNvSpPr>
          <p:nvPr>
            <p:ph type="body" sz="quarter" idx="13" hasCustomPrompt="1"/>
          </p:nvPr>
        </p:nvSpPr>
        <p:spPr>
          <a:xfrm>
            <a:off x="2489200" y="6138863"/>
            <a:ext cx="5715000" cy="642937"/>
          </a:xfrm>
        </p:spPr>
        <p:txBody>
          <a:bodyPr>
            <a:normAutofit/>
          </a:bodyPr>
          <a:lstStyle>
            <a:lvl1pPr>
              <a:buNone/>
              <a:defRPr sz="1100" i="1">
                <a:latin typeface="Arial" pitchFamily="34" charset="0"/>
                <a:cs typeface="Arial" pitchFamily="34" charset="0"/>
              </a:defRPr>
            </a:lvl1pPr>
          </a:lstStyle>
          <a:p>
            <a:pPr lvl="0"/>
            <a:r>
              <a:rPr lang="it-IT" dirty="0" err="1" smtClean="0"/>
              <a:t>Caption</a:t>
            </a:r>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pic>
        <p:nvPicPr>
          <p:cNvPr id="9" name="Picture 2" descr="C:\Users\giada\Desktop\E.png"/>
          <p:cNvPicPr>
            <a:picLocks noChangeAspect="1" noChangeArrowheads="1"/>
          </p:cNvPicPr>
          <p:nvPr userDrawn="1"/>
        </p:nvPicPr>
        <p:blipFill>
          <a:blip r:embed="rId2"/>
          <a:srcRect/>
          <a:stretch>
            <a:fillRect/>
          </a:stretch>
        </p:blipFill>
        <p:spPr bwMode="auto">
          <a:xfrm>
            <a:off x="-15596" y="-9664"/>
            <a:ext cx="10708996" cy="7570927"/>
          </a:xfrm>
          <a:prstGeom prst="rect">
            <a:avLst/>
          </a:prstGeom>
          <a:noFill/>
        </p:spPr>
      </p:pic>
      <p:sp>
        <p:nvSpPr>
          <p:cNvPr id="3" name="Segnaposto contenuto 2"/>
          <p:cNvSpPr>
            <a:spLocks noGrp="1"/>
          </p:cNvSpPr>
          <p:nvPr>
            <p:ph idx="1" hasCustomPrompt="1"/>
          </p:nvPr>
        </p:nvSpPr>
        <p:spPr>
          <a:xfrm>
            <a:off x="5060948" y="1994681"/>
            <a:ext cx="4572032" cy="4786346"/>
          </a:xfrm>
        </p:spPr>
        <p:txBody>
          <a:bodyPr>
            <a:normAutofit/>
          </a:bodyPr>
          <a:lstStyle>
            <a:lvl1pPr marL="0" marR="0" indent="-391146" algn="l" defTabSz="1043056" rtl="0" eaLnBrk="1" fontAlgn="auto" latinLnBrk="0" hangingPunct="1">
              <a:lnSpc>
                <a:spcPct val="100000"/>
              </a:lnSpc>
              <a:spcBef>
                <a:spcPct val="20000"/>
              </a:spcBef>
              <a:spcAft>
                <a:spcPts val="0"/>
              </a:spcAft>
              <a:buClrTx/>
              <a:buSzTx/>
              <a:buFont typeface="Arial" pitchFamily="34" charset="0"/>
              <a:buNone/>
              <a:tabLst/>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marL="391146" marR="0" lvl="0" indent="-391146" algn="l" defTabSz="1043056" rtl="0" eaLnBrk="1" fontAlgn="auto" latinLnBrk="0" hangingPunct="1">
              <a:lnSpc>
                <a:spcPct val="100000"/>
              </a:lnSpc>
              <a:spcBef>
                <a:spcPct val="20000"/>
              </a:spcBef>
              <a:spcAft>
                <a:spcPts val="0"/>
              </a:spcAft>
              <a:buClrTx/>
              <a:buSzTx/>
              <a:buFont typeface="Arial" pitchFamily="34" charset="0"/>
              <a:buNone/>
              <a:tabLst/>
              <a:defRPr/>
            </a:pPr>
            <a:r>
              <a:rPr lang="it-IT" dirty="0" smtClean="0"/>
              <a:t>Text, </a:t>
            </a:r>
            <a:r>
              <a:rPr lang="it-IT" dirty="0" err="1" smtClean="0"/>
              <a:t>image</a:t>
            </a:r>
            <a:r>
              <a:rPr lang="it-IT" dirty="0" smtClean="0"/>
              <a:t>, </a:t>
            </a:r>
            <a:r>
              <a:rPr lang="it-IT" dirty="0" err="1" smtClean="0"/>
              <a:t>table…</a:t>
            </a:r>
            <a:endParaRPr lang="it-IT" dirty="0" smtClean="0"/>
          </a:p>
          <a:p>
            <a:pPr lvl="0"/>
            <a:endParaRPr lang="it-IT" dirty="0"/>
          </a:p>
        </p:txBody>
      </p:sp>
      <p:sp>
        <p:nvSpPr>
          <p:cNvPr id="25" name="Titolo 24"/>
          <p:cNvSpPr>
            <a:spLocks noGrp="1"/>
          </p:cNvSpPr>
          <p:nvPr>
            <p:ph type="title" hasCustomPrompt="1"/>
          </p:nvPr>
        </p:nvSpPr>
        <p:spPr>
          <a:xfrm>
            <a:off x="274602" y="715549"/>
            <a:ext cx="5000660" cy="493314"/>
          </a:xfrm>
        </p:spPr>
        <p:txBody>
          <a:bodyPr>
            <a:noAutofit/>
          </a:bodyPr>
          <a:lstStyle>
            <a:lvl1pPr algn="l">
              <a:defRPr sz="2700" b="1">
                <a:solidFill>
                  <a:srgbClr val="003297"/>
                </a:solidFill>
                <a:latin typeface="Arial" pitchFamily="34" charset="0"/>
                <a:cs typeface="Arial" pitchFamily="34" charset="0"/>
              </a:defRPr>
            </a:lvl1pPr>
          </a:lstStyle>
          <a:p>
            <a:r>
              <a:rPr lang="it-IT" dirty="0" smtClean="0"/>
              <a:t>SLIDE’S TITLE</a:t>
            </a:r>
            <a:endParaRPr lang="it-IT" dirty="0"/>
          </a:p>
        </p:txBody>
      </p:sp>
      <p:sp>
        <p:nvSpPr>
          <p:cNvPr id="12" name="Segnaposto contenuto 11"/>
          <p:cNvSpPr>
            <a:spLocks noGrp="1"/>
          </p:cNvSpPr>
          <p:nvPr>
            <p:ph sz="quarter" idx="13" hasCustomPrompt="1"/>
          </p:nvPr>
        </p:nvSpPr>
        <p:spPr>
          <a:xfrm>
            <a:off x="274602" y="1993900"/>
            <a:ext cx="4500594" cy="4787900"/>
          </a:xfrm>
        </p:spPr>
        <p:txBody>
          <a:bodyPr>
            <a:normAutofit/>
          </a:bodyPr>
          <a:lstStyle>
            <a:lvl1pPr marL="0" marR="0" indent="-391146" algn="l" defTabSz="1043056" rtl="0" eaLnBrk="1" fontAlgn="auto" latinLnBrk="0" hangingPunct="1">
              <a:lnSpc>
                <a:spcPct val="100000"/>
              </a:lnSpc>
              <a:spcBef>
                <a:spcPct val="20000"/>
              </a:spcBef>
              <a:spcAft>
                <a:spcPts val="0"/>
              </a:spcAft>
              <a:buClrTx/>
              <a:buSzTx/>
              <a:buFont typeface="Arial" pitchFamily="34" charset="0"/>
              <a:buNone/>
              <a:tabLst/>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marL="391146" marR="0" lvl="0" indent="-391146" algn="l" defTabSz="1043056" rtl="0" eaLnBrk="1" fontAlgn="auto" latinLnBrk="0" hangingPunct="1">
              <a:lnSpc>
                <a:spcPct val="100000"/>
              </a:lnSpc>
              <a:spcBef>
                <a:spcPct val="20000"/>
              </a:spcBef>
              <a:spcAft>
                <a:spcPts val="0"/>
              </a:spcAft>
              <a:buClrTx/>
              <a:buSzTx/>
              <a:buFont typeface="Arial" pitchFamily="34" charset="0"/>
              <a:buNone/>
              <a:tabLst/>
              <a:defRPr/>
            </a:pPr>
            <a:r>
              <a:rPr lang="it-IT" dirty="0" smtClean="0"/>
              <a:t>Text, </a:t>
            </a:r>
            <a:r>
              <a:rPr lang="it-IT" dirty="0" err="1" smtClean="0"/>
              <a:t>image</a:t>
            </a:r>
            <a:r>
              <a:rPr lang="it-IT" dirty="0" smtClean="0"/>
              <a:t>, </a:t>
            </a:r>
            <a:r>
              <a:rPr lang="it-IT" dirty="0" err="1" smtClean="0"/>
              <a:t>table…</a:t>
            </a:r>
            <a:endParaRPr lang="it-IT" dirty="0" smtClean="0"/>
          </a:p>
          <a:p>
            <a:pPr lvl="0"/>
            <a:endParaRPr lang="it-IT" dirty="0"/>
          </a:p>
        </p:txBody>
      </p:sp>
      <p:sp>
        <p:nvSpPr>
          <p:cNvPr id="13" name="Segnaposto piè di pagina 4"/>
          <p:cNvSpPr>
            <a:spLocks noGrp="1"/>
          </p:cNvSpPr>
          <p:nvPr>
            <p:ph type="ftr" sz="quarter" idx="11"/>
          </p:nvPr>
        </p:nvSpPr>
        <p:spPr>
          <a:xfrm>
            <a:off x="3653580" y="6852465"/>
            <a:ext cx="3386243" cy="474005"/>
          </a:xfrm>
          <a:prstGeom prst="rect">
            <a:avLst/>
          </a:prstGeom>
        </p:spPr>
        <p:txBody>
          <a:bodyPr anchor="ctr"/>
          <a:lstStyle>
            <a:lvl1pPr algn="ctr">
              <a:defRPr sz="1000">
                <a:solidFill>
                  <a:srgbClr val="003297"/>
                </a:solidFill>
                <a:latin typeface="Arial" pitchFamily="34" charset="0"/>
                <a:cs typeface="Arial" pitchFamily="34" charset="0"/>
              </a:defRPr>
            </a:lvl1pPr>
          </a:lstStyle>
          <a:p>
            <a:r>
              <a:rPr lang="it-IT" dirty="0" smtClean="0"/>
              <a:t>Meeting’s </a:t>
            </a:r>
            <a:r>
              <a:rPr lang="it-IT" dirty="0" err="1" smtClean="0"/>
              <a:t>title</a:t>
            </a:r>
            <a:endParaRPr lang="it-IT" dirty="0" smtClean="0"/>
          </a:p>
        </p:txBody>
      </p:sp>
      <p:sp>
        <p:nvSpPr>
          <p:cNvPr id="14" name="Segnaposto numero diapositiva 5"/>
          <p:cNvSpPr>
            <a:spLocks noGrp="1"/>
          </p:cNvSpPr>
          <p:nvPr>
            <p:ph type="sldNum" sz="quarter" idx="12"/>
          </p:nvPr>
        </p:nvSpPr>
        <p:spPr>
          <a:xfrm>
            <a:off x="7918468" y="6852465"/>
            <a:ext cx="2495127" cy="474005"/>
          </a:xfrm>
          <a:prstGeom prst="rect">
            <a:avLst/>
          </a:prstGeom>
        </p:spPr>
        <p:txBody>
          <a:bodyPr anchor="ctr"/>
          <a:lstStyle>
            <a:lvl1pPr algn="r">
              <a:defRPr sz="1000">
                <a:solidFill>
                  <a:srgbClr val="003297"/>
                </a:solidFill>
                <a:latin typeface="Arial" pitchFamily="34" charset="0"/>
                <a:cs typeface="Arial" pitchFamily="34" charset="0"/>
              </a:defRPr>
            </a:lvl1pPr>
          </a:lstStyle>
          <a:p>
            <a:fld id="{5E04C7A7-F720-4681-8EEE-00A4781EA922}" type="slidenum">
              <a:rPr lang="it-IT" smtClean="0"/>
              <a:pPr/>
              <a:t>‹Nº›</a:t>
            </a:fld>
            <a:endParaRPr lang="it-IT" dirty="0"/>
          </a:p>
        </p:txBody>
      </p:sp>
      <p:sp>
        <p:nvSpPr>
          <p:cNvPr id="15" name="Segnaposto data 3"/>
          <p:cNvSpPr>
            <a:spLocks noGrp="1"/>
          </p:cNvSpPr>
          <p:nvPr>
            <p:ph type="dt" sz="half" idx="10"/>
          </p:nvPr>
        </p:nvSpPr>
        <p:spPr>
          <a:xfrm>
            <a:off x="274603" y="6852465"/>
            <a:ext cx="2500330" cy="474005"/>
          </a:xfrm>
          <a:prstGeom prst="rect">
            <a:avLst/>
          </a:prstGeom>
        </p:spPr>
        <p:txBody>
          <a:bodyPr anchor="ctr"/>
          <a:lstStyle>
            <a:lvl1pPr algn="l">
              <a:defRPr sz="1000">
                <a:solidFill>
                  <a:srgbClr val="003297"/>
                </a:solidFill>
              </a:defRPr>
            </a:lvl1pPr>
          </a:lstStyle>
          <a:p>
            <a:fld id="{3B84AA2B-EAD0-4BF0-B563-38BFD611C646}" type="datetime1">
              <a:rPr lang="it-IT" smtClean="0"/>
              <a:pPr/>
              <a:t>26/04/2016</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olo e contenuto">
    <p:spTree>
      <p:nvGrpSpPr>
        <p:cNvPr id="1" name=""/>
        <p:cNvGrpSpPr/>
        <p:nvPr/>
      </p:nvGrpSpPr>
      <p:grpSpPr>
        <a:xfrm>
          <a:off x="0" y="0"/>
          <a:ext cx="0" cy="0"/>
          <a:chOff x="0" y="0"/>
          <a:chExt cx="0" cy="0"/>
        </a:xfrm>
      </p:grpSpPr>
      <p:pic>
        <p:nvPicPr>
          <p:cNvPr id="11" name="Picture 2" descr="C:\Users\giada\Desktop\E.png"/>
          <p:cNvPicPr>
            <a:picLocks noChangeAspect="1" noChangeArrowheads="1"/>
          </p:cNvPicPr>
          <p:nvPr userDrawn="1"/>
        </p:nvPicPr>
        <p:blipFill>
          <a:blip r:embed="rId2"/>
          <a:srcRect/>
          <a:stretch>
            <a:fillRect/>
          </a:stretch>
        </p:blipFill>
        <p:spPr bwMode="auto">
          <a:xfrm>
            <a:off x="-15596" y="-9664"/>
            <a:ext cx="10708996" cy="7570927"/>
          </a:xfrm>
          <a:prstGeom prst="rect">
            <a:avLst/>
          </a:prstGeom>
          <a:noFill/>
        </p:spPr>
      </p:pic>
      <p:sp>
        <p:nvSpPr>
          <p:cNvPr id="3" name="Segnaposto contenuto 2"/>
          <p:cNvSpPr>
            <a:spLocks noGrp="1"/>
          </p:cNvSpPr>
          <p:nvPr>
            <p:ph idx="1" hasCustomPrompt="1"/>
          </p:nvPr>
        </p:nvSpPr>
        <p:spPr>
          <a:xfrm>
            <a:off x="5060948" y="2781025"/>
            <a:ext cx="4572032" cy="4000002"/>
          </a:xfrm>
        </p:spPr>
        <p:txBody>
          <a:bodyPr>
            <a:normAutofit/>
          </a:bodyPr>
          <a:lstStyle>
            <a:lvl1pPr marL="0" marR="0" indent="-391146" algn="l" defTabSz="1043056" rtl="0" eaLnBrk="1" fontAlgn="auto" latinLnBrk="0" hangingPunct="1">
              <a:lnSpc>
                <a:spcPct val="100000"/>
              </a:lnSpc>
              <a:spcBef>
                <a:spcPct val="20000"/>
              </a:spcBef>
              <a:spcAft>
                <a:spcPts val="0"/>
              </a:spcAft>
              <a:buClrTx/>
              <a:buSzTx/>
              <a:buFont typeface="Arial" pitchFamily="34" charset="0"/>
              <a:buNone/>
              <a:tabLst/>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marL="391146" marR="0" lvl="0" indent="-391146" algn="l" defTabSz="1043056" rtl="0" eaLnBrk="1" fontAlgn="auto" latinLnBrk="0" hangingPunct="1">
              <a:lnSpc>
                <a:spcPct val="100000"/>
              </a:lnSpc>
              <a:spcBef>
                <a:spcPct val="20000"/>
              </a:spcBef>
              <a:spcAft>
                <a:spcPts val="0"/>
              </a:spcAft>
              <a:buClrTx/>
              <a:buSzTx/>
              <a:buFont typeface="Arial" pitchFamily="34" charset="0"/>
              <a:buNone/>
              <a:tabLst/>
              <a:defRPr/>
            </a:pPr>
            <a:r>
              <a:rPr lang="it-IT" dirty="0" smtClean="0"/>
              <a:t>Text, </a:t>
            </a:r>
            <a:r>
              <a:rPr lang="it-IT" dirty="0" err="1" smtClean="0"/>
              <a:t>image</a:t>
            </a:r>
            <a:r>
              <a:rPr lang="it-IT" dirty="0" smtClean="0"/>
              <a:t>, </a:t>
            </a:r>
            <a:r>
              <a:rPr lang="it-IT" dirty="0" err="1" smtClean="0"/>
              <a:t>table…</a:t>
            </a:r>
            <a:endParaRPr lang="it-IT" dirty="0" smtClean="0"/>
          </a:p>
          <a:p>
            <a:pPr lvl="0"/>
            <a:endParaRPr lang="it-IT" dirty="0"/>
          </a:p>
        </p:txBody>
      </p:sp>
      <p:sp>
        <p:nvSpPr>
          <p:cNvPr id="25" name="Titolo 24"/>
          <p:cNvSpPr>
            <a:spLocks noGrp="1"/>
          </p:cNvSpPr>
          <p:nvPr>
            <p:ph type="title" hasCustomPrompt="1"/>
          </p:nvPr>
        </p:nvSpPr>
        <p:spPr>
          <a:xfrm>
            <a:off x="274602" y="715549"/>
            <a:ext cx="5000660" cy="493314"/>
          </a:xfrm>
        </p:spPr>
        <p:txBody>
          <a:bodyPr>
            <a:noAutofit/>
          </a:bodyPr>
          <a:lstStyle>
            <a:lvl1pPr algn="l">
              <a:defRPr sz="2700" b="1">
                <a:solidFill>
                  <a:srgbClr val="003297"/>
                </a:solidFill>
                <a:latin typeface="Arial" pitchFamily="34" charset="0"/>
                <a:cs typeface="Arial" pitchFamily="34" charset="0"/>
              </a:defRPr>
            </a:lvl1pPr>
          </a:lstStyle>
          <a:p>
            <a:r>
              <a:rPr lang="it-IT" dirty="0" smtClean="0"/>
              <a:t>SLIDE’S TITLE</a:t>
            </a:r>
            <a:endParaRPr lang="it-IT" dirty="0"/>
          </a:p>
        </p:txBody>
      </p:sp>
      <p:sp>
        <p:nvSpPr>
          <p:cNvPr id="12" name="Segnaposto contenuto 11"/>
          <p:cNvSpPr>
            <a:spLocks noGrp="1"/>
          </p:cNvSpPr>
          <p:nvPr>
            <p:ph sz="quarter" idx="13" hasCustomPrompt="1"/>
          </p:nvPr>
        </p:nvSpPr>
        <p:spPr>
          <a:xfrm>
            <a:off x="274602" y="2780498"/>
            <a:ext cx="4500594" cy="4001301"/>
          </a:xfrm>
        </p:spPr>
        <p:txBody>
          <a:bodyPr>
            <a:normAutofit/>
          </a:bodyPr>
          <a:lstStyle>
            <a:lvl1pPr marL="0" marR="0" indent="-391146" algn="l" defTabSz="1043056" rtl="0" eaLnBrk="1" fontAlgn="auto" latinLnBrk="0" hangingPunct="1">
              <a:lnSpc>
                <a:spcPct val="100000"/>
              </a:lnSpc>
              <a:spcBef>
                <a:spcPct val="20000"/>
              </a:spcBef>
              <a:spcAft>
                <a:spcPts val="0"/>
              </a:spcAft>
              <a:buClrTx/>
              <a:buSzTx/>
              <a:buFont typeface="Arial" pitchFamily="34" charset="0"/>
              <a:buNone/>
              <a:tabLst/>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marL="391146" marR="0" lvl="0" indent="-391146" algn="l" defTabSz="1043056" rtl="0" eaLnBrk="1" fontAlgn="auto" latinLnBrk="0" hangingPunct="1">
              <a:lnSpc>
                <a:spcPct val="100000"/>
              </a:lnSpc>
              <a:spcBef>
                <a:spcPct val="20000"/>
              </a:spcBef>
              <a:spcAft>
                <a:spcPts val="0"/>
              </a:spcAft>
              <a:buClrTx/>
              <a:buSzTx/>
              <a:buFont typeface="Arial" pitchFamily="34" charset="0"/>
              <a:buNone/>
              <a:tabLst/>
              <a:defRPr/>
            </a:pPr>
            <a:r>
              <a:rPr lang="it-IT" dirty="0" smtClean="0"/>
              <a:t>Text, </a:t>
            </a:r>
            <a:r>
              <a:rPr lang="it-IT" dirty="0" err="1" smtClean="0"/>
              <a:t>image</a:t>
            </a:r>
            <a:r>
              <a:rPr lang="it-IT" dirty="0" smtClean="0"/>
              <a:t>, </a:t>
            </a:r>
            <a:r>
              <a:rPr lang="it-IT" dirty="0" err="1" smtClean="0"/>
              <a:t>table…</a:t>
            </a:r>
            <a:endParaRPr lang="it-IT" dirty="0" smtClean="0"/>
          </a:p>
          <a:p>
            <a:pPr lvl="0"/>
            <a:endParaRPr lang="it-IT" dirty="0"/>
          </a:p>
        </p:txBody>
      </p:sp>
      <p:sp>
        <p:nvSpPr>
          <p:cNvPr id="10" name="Segnaposto contenuto 9"/>
          <p:cNvSpPr>
            <a:spLocks noGrp="1"/>
          </p:cNvSpPr>
          <p:nvPr>
            <p:ph sz="quarter" idx="14" hasCustomPrompt="1"/>
          </p:nvPr>
        </p:nvSpPr>
        <p:spPr>
          <a:xfrm>
            <a:off x="274602" y="1993900"/>
            <a:ext cx="4500594" cy="500063"/>
          </a:xfrm>
        </p:spPr>
        <p:txBody>
          <a:bodyPr>
            <a:noAutofit/>
          </a:bodyPr>
          <a:lstStyle>
            <a:lvl1pPr>
              <a:buNone/>
              <a:defRPr sz="2000" b="1" baseline="0">
                <a:latin typeface="Arial" pitchFamily="34" charset="0"/>
                <a:cs typeface="Arial" pitchFamily="34" charset="0"/>
              </a:defRPr>
            </a:lvl1pPr>
            <a:lvl2pPr>
              <a:defRPr sz="2000" b="1">
                <a:latin typeface="Arial" pitchFamily="34" charset="0"/>
                <a:cs typeface="Arial" pitchFamily="34" charset="0"/>
              </a:defRPr>
            </a:lvl2pPr>
            <a:lvl3pPr>
              <a:defRPr sz="2000" b="1">
                <a:latin typeface="Arial" pitchFamily="34" charset="0"/>
                <a:cs typeface="Arial" pitchFamily="34" charset="0"/>
              </a:defRPr>
            </a:lvl3pPr>
            <a:lvl4pPr>
              <a:defRPr sz="2000" b="1">
                <a:latin typeface="Arial" pitchFamily="34" charset="0"/>
                <a:cs typeface="Arial" pitchFamily="34" charset="0"/>
              </a:defRPr>
            </a:lvl4pPr>
            <a:lvl5pPr>
              <a:defRPr sz="2000" b="1">
                <a:latin typeface="Arial" pitchFamily="34" charset="0"/>
                <a:cs typeface="Arial" pitchFamily="34" charset="0"/>
              </a:defRPr>
            </a:lvl5pPr>
          </a:lstStyle>
          <a:p>
            <a:pPr lvl="0"/>
            <a:r>
              <a:rPr lang="it-IT" dirty="0" smtClean="0"/>
              <a:t>TITLE</a:t>
            </a:r>
            <a:endParaRPr lang="it-IT" dirty="0"/>
          </a:p>
        </p:txBody>
      </p:sp>
      <p:sp>
        <p:nvSpPr>
          <p:cNvPr id="13" name="Segnaposto contenuto 12"/>
          <p:cNvSpPr>
            <a:spLocks noGrp="1"/>
          </p:cNvSpPr>
          <p:nvPr>
            <p:ph sz="quarter" idx="15" hasCustomPrompt="1"/>
          </p:nvPr>
        </p:nvSpPr>
        <p:spPr>
          <a:xfrm>
            <a:off x="5060951" y="1993900"/>
            <a:ext cx="4572000" cy="500063"/>
          </a:xfrm>
        </p:spPr>
        <p:txBody>
          <a:bodyPr>
            <a:noAutofit/>
          </a:bodyPr>
          <a:lstStyle>
            <a:lvl1pPr>
              <a:buNone/>
              <a:defRPr sz="2000" b="1">
                <a:latin typeface="Arial" pitchFamily="34" charset="0"/>
                <a:cs typeface="Arial" pitchFamily="34" charset="0"/>
              </a:defRPr>
            </a:lvl1pPr>
            <a:lvl2pPr>
              <a:defRPr sz="2000" b="1">
                <a:latin typeface="Arial" pitchFamily="34" charset="0"/>
                <a:cs typeface="Arial" pitchFamily="34" charset="0"/>
              </a:defRPr>
            </a:lvl2pPr>
            <a:lvl3pPr>
              <a:defRPr sz="2000" b="1">
                <a:latin typeface="Arial" pitchFamily="34" charset="0"/>
                <a:cs typeface="Arial" pitchFamily="34" charset="0"/>
              </a:defRPr>
            </a:lvl3pPr>
            <a:lvl4pPr>
              <a:defRPr sz="2000" b="1">
                <a:latin typeface="Arial" pitchFamily="34" charset="0"/>
                <a:cs typeface="Arial" pitchFamily="34" charset="0"/>
              </a:defRPr>
            </a:lvl4pPr>
            <a:lvl5pPr>
              <a:defRPr sz="2000" b="1">
                <a:latin typeface="Arial" pitchFamily="34" charset="0"/>
                <a:cs typeface="Arial" pitchFamily="34" charset="0"/>
              </a:defRPr>
            </a:lvl5pPr>
          </a:lstStyle>
          <a:p>
            <a:pPr lvl="0"/>
            <a:r>
              <a:rPr lang="it-IT" dirty="0" smtClean="0"/>
              <a:t>TITLE</a:t>
            </a:r>
            <a:endParaRPr lang="it-IT" dirty="0"/>
          </a:p>
        </p:txBody>
      </p:sp>
      <p:sp>
        <p:nvSpPr>
          <p:cNvPr id="14" name="Segnaposto piè di pagina 4"/>
          <p:cNvSpPr>
            <a:spLocks noGrp="1"/>
          </p:cNvSpPr>
          <p:nvPr>
            <p:ph type="ftr" sz="quarter" idx="11"/>
          </p:nvPr>
        </p:nvSpPr>
        <p:spPr>
          <a:xfrm>
            <a:off x="3653580" y="6852465"/>
            <a:ext cx="3386243" cy="474005"/>
          </a:xfrm>
          <a:prstGeom prst="rect">
            <a:avLst/>
          </a:prstGeom>
        </p:spPr>
        <p:txBody>
          <a:bodyPr anchor="ctr"/>
          <a:lstStyle>
            <a:lvl1pPr algn="ctr">
              <a:defRPr sz="1000">
                <a:solidFill>
                  <a:srgbClr val="003297"/>
                </a:solidFill>
                <a:latin typeface="Arial" pitchFamily="34" charset="0"/>
                <a:cs typeface="Arial" pitchFamily="34" charset="0"/>
              </a:defRPr>
            </a:lvl1pPr>
          </a:lstStyle>
          <a:p>
            <a:r>
              <a:rPr lang="it-IT" dirty="0" smtClean="0"/>
              <a:t>Meeting’s </a:t>
            </a:r>
            <a:r>
              <a:rPr lang="it-IT" dirty="0" err="1" smtClean="0"/>
              <a:t>title</a:t>
            </a:r>
            <a:endParaRPr lang="it-IT" dirty="0" smtClean="0"/>
          </a:p>
        </p:txBody>
      </p:sp>
      <p:sp>
        <p:nvSpPr>
          <p:cNvPr id="15" name="Segnaposto numero diapositiva 5"/>
          <p:cNvSpPr>
            <a:spLocks noGrp="1"/>
          </p:cNvSpPr>
          <p:nvPr>
            <p:ph type="sldNum" sz="quarter" idx="12"/>
          </p:nvPr>
        </p:nvSpPr>
        <p:spPr>
          <a:xfrm>
            <a:off x="7918468" y="6852465"/>
            <a:ext cx="2495127" cy="474005"/>
          </a:xfrm>
          <a:prstGeom prst="rect">
            <a:avLst/>
          </a:prstGeom>
        </p:spPr>
        <p:txBody>
          <a:bodyPr anchor="ctr"/>
          <a:lstStyle>
            <a:lvl1pPr algn="r">
              <a:defRPr sz="1000">
                <a:solidFill>
                  <a:srgbClr val="003297"/>
                </a:solidFill>
                <a:latin typeface="Arial" pitchFamily="34" charset="0"/>
                <a:cs typeface="Arial" pitchFamily="34" charset="0"/>
              </a:defRPr>
            </a:lvl1pPr>
          </a:lstStyle>
          <a:p>
            <a:fld id="{5E04C7A7-F720-4681-8EEE-00A4781EA922}" type="slidenum">
              <a:rPr lang="it-IT" smtClean="0"/>
              <a:pPr/>
              <a:t>‹Nº›</a:t>
            </a:fld>
            <a:endParaRPr lang="it-IT" dirty="0"/>
          </a:p>
        </p:txBody>
      </p:sp>
      <p:sp>
        <p:nvSpPr>
          <p:cNvPr id="16" name="Segnaposto data 3"/>
          <p:cNvSpPr>
            <a:spLocks noGrp="1"/>
          </p:cNvSpPr>
          <p:nvPr>
            <p:ph type="dt" sz="half" idx="10"/>
          </p:nvPr>
        </p:nvSpPr>
        <p:spPr>
          <a:xfrm>
            <a:off x="274603" y="6852465"/>
            <a:ext cx="2500330" cy="474005"/>
          </a:xfrm>
          <a:prstGeom prst="rect">
            <a:avLst/>
          </a:prstGeom>
        </p:spPr>
        <p:txBody>
          <a:bodyPr anchor="ctr"/>
          <a:lstStyle>
            <a:lvl1pPr algn="l">
              <a:defRPr sz="1000">
                <a:solidFill>
                  <a:srgbClr val="003297"/>
                </a:solidFill>
              </a:defRPr>
            </a:lvl1pPr>
          </a:lstStyle>
          <a:p>
            <a:fld id="{3B84AA2B-EAD0-4BF0-B563-38BFD611C646}" type="datetime1">
              <a:rPr lang="it-IT" smtClean="0"/>
              <a:pPr/>
              <a:t>26/04/2016</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olo e contenuto">
    <p:spTree>
      <p:nvGrpSpPr>
        <p:cNvPr id="1" name=""/>
        <p:cNvGrpSpPr/>
        <p:nvPr/>
      </p:nvGrpSpPr>
      <p:grpSpPr>
        <a:xfrm>
          <a:off x="0" y="0"/>
          <a:ext cx="0" cy="0"/>
          <a:chOff x="0" y="0"/>
          <a:chExt cx="0" cy="0"/>
        </a:xfrm>
      </p:grpSpPr>
      <p:pic>
        <p:nvPicPr>
          <p:cNvPr id="11" name="Picture 2" descr="C:\Users\giada\Desktop\E.png"/>
          <p:cNvPicPr>
            <a:picLocks noChangeAspect="1" noChangeArrowheads="1"/>
          </p:cNvPicPr>
          <p:nvPr userDrawn="1"/>
        </p:nvPicPr>
        <p:blipFill>
          <a:blip r:embed="rId2"/>
          <a:srcRect/>
          <a:stretch>
            <a:fillRect/>
          </a:stretch>
        </p:blipFill>
        <p:spPr bwMode="auto">
          <a:xfrm>
            <a:off x="-15596" y="-9664"/>
            <a:ext cx="10708996" cy="7570927"/>
          </a:xfrm>
          <a:prstGeom prst="rect">
            <a:avLst/>
          </a:prstGeom>
          <a:noFill/>
        </p:spPr>
      </p:pic>
      <p:sp>
        <p:nvSpPr>
          <p:cNvPr id="3" name="Segnaposto contenuto 2"/>
          <p:cNvSpPr>
            <a:spLocks noGrp="1"/>
          </p:cNvSpPr>
          <p:nvPr>
            <p:ph idx="1" hasCustomPrompt="1"/>
          </p:nvPr>
        </p:nvSpPr>
        <p:spPr>
          <a:xfrm>
            <a:off x="3775064" y="1994681"/>
            <a:ext cx="5857916" cy="4786346"/>
          </a:xfrm>
        </p:spPr>
        <p:txBody>
          <a:bodyPr>
            <a:normAutofit/>
          </a:bodyPr>
          <a:lstStyle>
            <a:lvl1pPr marL="0" marR="0" indent="-391146" algn="l" defTabSz="1043056" rtl="0" eaLnBrk="1" fontAlgn="auto" latinLnBrk="0" hangingPunct="1">
              <a:lnSpc>
                <a:spcPct val="100000"/>
              </a:lnSpc>
              <a:spcBef>
                <a:spcPct val="20000"/>
              </a:spcBef>
              <a:spcAft>
                <a:spcPts val="0"/>
              </a:spcAft>
              <a:buClrTx/>
              <a:buSzTx/>
              <a:buFont typeface="Arial" pitchFamily="34" charset="0"/>
              <a:buNone/>
              <a:tabLst/>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marL="391146" marR="0" lvl="0" indent="-391146" algn="l" defTabSz="1043056" rtl="0" eaLnBrk="1" fontAlgn="auto" latinLnBrk="0" hangingPunct="1">
              <a:lnSpc>
                <a:spcPct val="100000"/>
              </a:lnSpc>
              <a:spcBef>
                <a:spcPct val="20000"/>
              </a:spcBef>
              <a:spcAft>
                <a:spcPts val="0"/>
              </a:spcAft>
              <a:buClrTx/>
              <a:buSzTx/>
              <a:buFont typeface="Arial" pitchFamily="34" charset="0"/>
              <a:buNone/>
              <a:tabLst/>
              <a:defRPr/>
            </a:pPr>
            <a:r>
              <a:rPr lang="it-IT" dirty="0" smtClean="0"/>
              <a:t>Text, </a:t>
            </a:r>
            <a:r>
              <a:rPr lang="it-IT" dirty="0" err="1" smtClean="0"/>
              <a:t>image</a:t>
            </a:r>
            <a:r>
              <a:rPr lang="it-IT" dirty="0" smtClean="0"/>
              <a:t>, </a:t>
            </a:r>
            <a:r>
              <a:rPr lang="it-IT" dirty="0" err="1" smtClean="0"/>
              <a:t>table…</a:t>
            </a:r>
            <a:endParaRPr lang="it-IT" dirty="0" smtClean="0"/>
          </a:p>
        </p:txBody>
      </p:sp>
      <p:sp>
        <p:nvSpPr>
          <p:cNvPr id="25" name="Titolo 24"/>
          <p:cNvSpPr>
            <a:spLocks noGrp="1"/>
          </p:cNvSpPr>
          <p:nvPr>
            <p:ph type="title" hasCustomPrompt="1"/>
          </p:nvPr>
        </p:nvSpPr>
        <p:spPr>
          <a:xfrm>
            <a:off x="274602" y="715549"/>
            <a:ext cx="5000660" cy="493314"/>
          </a:xfrm>
        </p:spPr>
        <p:txBody>
          <a:bodyPr>
            <a:noAutofit/>
          </a:bodyPr>
          <a:lstStyle>
            <a:lvl1pPr algn="l">
              <a:defRPr sz="2700" b="1">
                <a:solidFill>
                  <a:srgbClr val="003297"/>
                </a:solidFill>
                <a:latin typeface="Arial" pitchFamily="34" charset="0"/>
                <a:cs typeface="Arial" pitchFamily="34" charset="0"/>
              </a:defRPr>
            </a:lvl1pPr>
          </a:lstStyle>
          <a:p>
            <a:r>
              <a:rPr lang="it-IT" dirty="0" smtClean="0"/>
              <a:t>SLIDE’S TITLE</a:t>
            </a:r>
            <a:endParaRPr lang="it-IT" dirty="0"/>
          </a:p>
        </p:txBody>
      </p:sp>
      <p:sp>
        <p:nvSpPr>
          <p:cNvPr id="12" name="Segnaposto contenuto 11"/>
          <p:cNvSpPr>
            <a:spLocks noGrp="1"/>
          </p:cNvSpPr>
          <p:nvPr>
            <p:ph sz="quarter" idx="13" hasCustomPrompt="1"/>
          </p:nvPr>
        </p:nvSpPr>
        <p:spPr>
          <a:xfrm>
            <a:off x="274602" y="2780498"/>
            <a:ext cx="3214710" cy="4001301"/>
          </a:xfrm>
        </p:spPr>
        <p:txBody>
          <a:bodyPr>
            <a:normAutofit/>
          </a:bodyPr>
          <a:lstStyle>
            <a:lvl1pPr marL="0" marR="0" indent="-391146" algn="l" defTabSz="1043056" rtl="0" eaLnBrk="1" fontAlgn="auto" latinLnBrk="0" hangingPunct="1">
              <a:lnSpc>
                <a:spcPct val="100000"/>
              </a:lnSpc>
              <a:spcBef>
                <a:spcPct val="20000"/>
              </a:spcBef>
              <a:spcAft>
                <a:spcPts val="0"/>
              </a:spcAft>
              <a:buClrTx/>
              <a:buSzTx/>
              <a:buFont typeface="Arial" pitchFamily="34" charset="0"/>
              <a:buNone/>
              <a:tabLst/>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marL="391146" marR="0" lvl="0" indent="-391146" algn="l" defTabSz="1043056" rtl="0" eaLnBrk="1" fontAlgn="auto" latinLnBrk="0" hangingPunct="1">
              <a:lnSpc>
                <a:spcPct val="100000"/>
              </a:lnSpc>
              <a:spcBef>
                <a:spcPct val="20000"/>
              </a:spcBef>
              <a:spcAft>
                <a:spcPts val="0"/>
              </a:spcAft>
              <a:buClrTx/>
              <a:buSzTx/>
              <a:buFont typeface="Arial" pitchFamily="34" charset="0"/>
              <a:buNone/>
              <a:tabLst/>
              <a:defRPr/>
            </a:pPr>
            <a:r>
              <a:rPr lang="it-IT" dirty="0" smtClean="0"/>
              <a:t>Text, </a:t>
            </a:r>
            <a:r>
              <a:rPr lang="it-IT" dirty="0" err="1" smtClean="0"/>
              <a:t>image</a:t>
            </a:r>
            <a:r>
              <a:rPr lang="it-IT" dirty="0" smtClean="0"/>
              <a:t>, </a:t>
            </a:r>
            <a:r>
              <a:rPr lang="it-IT" dirty="0" err="1" smtClean="0"/>
              <a:t>table…</a:t>
            </a:r>
            <a:endParaRPr lang="it-IT" dirty="0" smtClean="0"/>
          </a:p>
        </p:txBody>
      </p:sp>
      <p:sp>
        <p:nvSpPr>
          <p:cNvPr id="10" name="Segnaposto contenuto 9"/>
          <p:cNvSpPr>
            <a:spLocks noGrp="1"/>
          </p:cNvSpPr>
          <p:nvPr>
            <p:ph sz="quarter" idx="14" hasCustomPrompt="1"/>
          </p:nvPr>
        </p:nvSpPr>
        <p:spPr>
          <a:xfrm>
            <a:off x="274602" y="1993900"/>
            <a:ext cx="3214710" cy="500063"/>
          </a:xfrm>
        </p:spPr>
        <p:txBody>
          <a:bodyPr>
            <a:noAutofit/>
          </a:bodyPr>
          <a:lstStyle>
            <a:lvl1pPr>
              <a:buNone/>
              <a:defRPr sz="2000" b="1" baseline="0">
                <a:latin typeface="Arial" pitchFamily="34" charset="0"/>
                <a:cs typeface="Arial" pitchFamily="34" charset="0"/>
              </a:defRPr>
            </a:lvl1pPr>
            <a:lvl2pPr>
              <a:defRPr sz="2000" b="1">
                <a:latin typeface="Arial" pitchFamily="34" charset="0"/>
                <a:cs typeface="Arial" pitchFamily="34" charset="0"/>
              </a:defRPr>
            </a:lvl2pPr>
            <a:lvl3pPr>
              <a:defRPr sz="2000" b="1">
                <a:latin typeface="Arial" pitchFamily="34" charset="0"/>
                <a:cs typeface="Arial" pitchFamily="34" charset="0"/>
              </a:defRPr>
            </a:lvl3pPr>
            <a:lvl4pPr>
              <a:defRPr sz="2000" b="1">
                <a:latin typeface="Arial" pitchFamily="34" charset="0"/>
                <a:cs typeface="Arial" pitchFamily="34" charset="0"/>
              </a:defRPr>
            </a:lvl4pPr>
            <a:lvl5pPr>
              <a:defRPr sz="2000" b="1">
                <a:latin typeface="Arial" pitchFamily="34" charset="0"/>
                <a:cs typeface="Arial" pitchFamily="34" charset="0"/>
              </a:defRPr>
            </a:lvl5pPr>
          </a:lstStyle>
          <a:p>
            <a:pPr lvl="0"/>
            <a:r>
              <a:rPr lang="it-IT" dirty="0" smtClean="0"/>
              <a:t>TITLE</a:t>
            </a:r>
            <a:endParaRPr lang="it-IT" dirty="0"/>
          </a:p>
        </p:txBody>
      </p:sp>
      <p:sp>
        <p:nvSpPr>
          <p:cNvPr id="14" name="Segnaposto piè di pagina 4"/>
          <p:cNvSpPr>
            <a:spLocks noGrp="1"/>
          </p:cNvSpPr>
          <p:nvPr>
            <p:ph type="ftr" sz="quarter" idx="11"/>
          </p:nvPr>
        </p:nvSpPr>
        <p:spPr>
          <a:xfrm>
            <a:off x="3653580" y="6852465"/>
            <a:ext cx="3386243" cy="474005"/>
          </a:xfrm>
          <a:prstGeom prst="rect">
            <a:avLst/>
          </a:prstGeom>
        </p:spPr>
        <p:txBody>
          <a:bodyPr anchor="ctr"/>
          <a:lstStyle>
            <a:lvl1pPr algn="ctr">
              <a:defRPr sz="1000">
                <a:solidFill>
                  <a:srgbClr val="003297"/>
                </a:solidFill>
                <a:latin typeface="Arial" pitchFamily="34" charset="0"/>
                <a:cs typeface="Arial" pitchFamily="34" charset="0"/>
              </a:defRPr>
            </a:lvl1pPr>
          </a:lstStyle>
          <a:p>
            <a:r>
              <a:rPr lang="it-IT" dirty="0" smtClean="0"/>
              <a:t>Meeting’s </a:t>
            </a:r>
            <a:r>
              <a:rPr lang="it-IT" dirty="0" err="1" smtClean="0"/>
              <a:t>title</a:t>
            </a:r>
            <a:endParaRPr lang="it-IT" dirty="0"/>
          </a:p>
        </p:txBody>
      </p:sp>
      <p:sp>
        <p:nvSpPr>
          <p:cNvPr id="15" name="Segnaposto numero diapositiva 5"/>
          <p:cNvSpPr>
            <a:spLocks noGrp="1"/>
          </p:cNvSpPr>
          <p:nvPr>
            <p:ph type="sldNum" sz="quarter" idx="12"/>
          </p:nvPr>
        </p:nvSpPr>
        <p:spPr>
          <a:xfrm>
            <a:off x="7918468" y="6852465"/>
            <a:ext cx="2495127" cy="474005"/>
          </a:xfrm>
          <a:prstGeom prst="rect">
            <a:avLst/>
          </a:prstGeom>
        </p:spPr>
        <p:txBody>
          <a:bodyPr anchor="ctr"/>
          <a:lstStyle>
            <a:lvl1pPr algn="r">
              <a:defRPr sz="1000">
                <a:solidFill>
                  <a:srgbClr val="003297"/>
                </a:solidFill>
                <a:latin typeface="Arial" pitchFamily="34" charset="0"/>
                <a:cs typeface="Arial" pitchFamily="34" charset="0"/>
              </a:defRPr>
            </a:lvl1pPr>
          </a:lstStyle>
          <a:p>
            <a:fld id="{5E04C7A7-F720-4681-8EEE-00A4781EA922}" type="slidenum">
              <a:rPr lang="it-IT" smtClean="0"/>
              <a:pPr/>
              <a:t>‹Nº›</a:t>
            </a:fld>
            <a:endParaRPr lang="it-IT" dirty="0"/>
          </a:p>
        </p:txBody>
      </p:sp>
      <p:sp>
        <p:nvSpPr>
          <p:cNvPr id="16" name="Segnaposto data 3"/>
          <p:cNvSpPr>
            <a:spLocks noGrp="1"/>
          </p:cNvSpPr>
          <p:nvPr>
            <p:ph type="dt" sz="half" idx="10"/>
          </p:nvPr>
        </p:nvSpPr>
        <p:spPr>
          <a:xfrm>
            <a:off x="274603" y="6852465"/>
            <a:ext cx="2500330" cy="474005"/>
          </a:xfrm>
          <a:prstGeom prst="rect">
            <a:avLst/>
          </a:prstGeom>
        </p:spPr>
        <p:txBody>
          <a:bodyPr anchor="ctr"/>
          <a:lstStyle>
            <a:lvl1pPr algn="l">
              <a:defRPr sz="1000">
                <a:solidFill>
                  <a:srgbClr val="003297"/>
                </a:solidFill>
              </a:defRPr>
            </a:lvl1pPr>
          </a:lstStyle>
          <a:p>
            <a:fld id="{3B84AA2B-EAD0-4BF0-B563-38BFD611C646}" type="datetime1">
              <a:rPr lang="it-IT" smtClean="0"/>
              <a:pPr/>
              <a:t>26/04/2016</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olo e contenuto">
    <p:spTree>
      <p:nvGrpSpPr>
        <p:cNvPr id="1" name=""/>
        <p:cNvGrpSpPr/>
        <p:nvPr/>
      </p:nvGrpSpPr>
      <p:grpSpPr>
        <a:xfrm>
          <a:off x="0" y="0"/>
          <a:ext cx="0" cy="0"/>
          <a:chOff x="0" y="0"/>
          <a:chExt cx="0" cy="0"/>
        </a:xfrm>
      </p:grpSpPr>
      <p:pic>
        <p:nvPicPr>
          <p:cNvPr id="1026" name="Picture 2" descr="C:\Users\giada\Desktop\adsd.png"/>
          <p:cNvPicPr>
            <a:picLocks noChangeAspect="1" noChangeArrowheads="1"/>
          </p:cNvPicPr>
          <p:nvPr userDrawn="1"/>
        </p:nvPicPr>
        <p:blipFill>
          <a:blip r:embed="rId2"/>
          <a:srcRect/>
          <a:stretch>
            <a:fillRect/>
          </a:stretch>
        </p:blipFill>
        <p:spPr bwMode="auto">
          <a:xfrm>
            <a:off x="0" y="-1"/>
            <a:ext cx="10695327" cy="7561263"/>
          </a:xfrm>
          <a:prstGeom prst="rect">
            <a:avLst/>
          </a:prstGeom>
          <a:noFill/>
        </p:spPr>
      </p:pic>
      <p:sp>
        <p:nvSpPr>
          <p:cNvPr id="22" name="Segnaposto immagine 21"/>
          <p:cNvSpPr>
            <a:spLocks noGrp="1"/>
          </p:cNvSpPr>
          <p:nvPr>
            <p:ph type="pic" sz="quarter" idx="16" hasCustomPrompt="1"/>
          </p:nvPr>
        </p:nvSpPr>
        <p:spPr>
          <a:xfrm>
            <a:off x="3917940" y="1993127"/>
            <a:ext cx="5786431" cy="4787900"/>
          </a:xfrm>
        </p:spPr>
        <p:txBody>
          <a:bodyPr>
            <a:normAutofit/>
          </a:bodyPr>
          <a:lstStyle>
            <a:lvl1pPr>
              <a:buNone/>
              <a:defRPr sz="1600">
                <a:latin typeface="Arial" pitchFamily="34" charset="0"/>
                <a:cs typeface="Arial" pitchFamily="34" charset="0"/>
              </a:defRPr>
            </a:lvl1pPr>
          </a:lstStyle>
          <a:p>
            <a:r>
              <a:rPr lang="it-IT" sz="1600" dirty="0" smtClean="0">
                <a:latin typeface="Arial" pitchFamily="34" charset="0"/>
                <a:cs typeface="Arial" pitchFamily="34" charset="0"/>
              </a:rPr>
              <a:t>IMAGE</a:t>
            </a:r>
            <a:endParaRPr lang="it-IT" dirty="0"/>
          </a:p>
        </p:txBody>
      </p:sp>
      <p:sp>
        <p:nvSpPr>
          <p:cNvPr id="14" name="Segnaposto piè di pagina 4"/>
          <p:cNvSpPr>
            <a:spLocks noGrp="1"/>
          </p:cNvSpPr>
          <p:nvPr>
            <p:ph type="ftr" sz="quarter" idx="11"/>
          </p:nvPr>
        </p:nvSpPr>
        <p:spPr>
          <a:xfrm>
            <a:off x="3653580" y="6852465"/>
            <a:ext cx="3386243" cy="474005"/>
          </a:xfrm>
          <a:prstGeom prst="rect">
            <a:avLst/>
          </a:prstGeom>
        </p:spPr>
        <p:txBody>
          <a:bodyPr anchor="ctr"/>
          <a:lstStyle>
            <a:lvl1pPr algn="ctr">
              <a:defRPr sz="1000">
                <a:solidFill>
                  <a:srgbClr val="003297"/>
                </a:solidFill>
                <a:latin typeface="Arial" pitchFamily="34" charset="0"/>
                <a:cs typeface="Arial" pitchFamily="34" charset="0"/>
              </a:defRPr>
            </a:lvl1pPr>
          </a:lstStyle>
          <a:p>
            <a:r>
              <a:rPr lang="it-IT" dirty="0" smtClean="0"/>
              <a:t>Meeting’s </a:t>
            </a:r>
            <a:r>
              <a:rPr lang="it-IT" dirty="0" err="1" smtClean="0"/>
              <a:t>title</a:t>
            </a:r>
            <a:endParaRPr lang="it-IT" dirty="0"/>
          </a:p>
        </p:txBody>
      </p:sp>
      <p:sp>
        <p:nvSpPr>
          <p:cNvPr id="15" name="Segnaposto numero diapositiva 5"/>
          <p:cNvSpPr>
            <a:spLocks noGrp="1"/>
          </p:cNvSpPr>
          <p:nvPr>
            <p:ph type="sldNum" sz="quarter" idx="12"/>
          </p:nvPr>
        </p:nvSpPr>
        <p:spPr>
          <a:xfrm>
            <a:off x="7918468" y="6852465"/>
            <a:ext cx="2495127" cy="474005"/>
          </a:xfrm>
          <a:prstGeom prst="rect">
            <a:avLst/>
          </a:prstGeom>
        </p:spPr>
        <p:txBody>
          <a:bodyPr anchor="ctr"/>
          <a:lstStyle>
            <a:lvl1pPr algn="r">
              <a:defRPr sz="1000">
                <a:solidFill>
                  <a:srgbClr val="003297"/>
                </a:solidFill>
                <a:latin typeface="Arial" pitchFamily="34" charset="0"/>
                <a:cs typeface="Arial" pitchFamily="34" charset="0"/>
              </a:defRPr>
            </a:lvl1pPr>
          </a:lstStyle>
          <a:p>
            <a:fld id="{5E04C7A7-F720-4681-8EEE-00A4781EA922}" type="slidenum">
              <a:rPr lang="it-IT" smtClean="0"/>
              <a:pPr/>
              <a:t>‹Nº›</a:t>
            </a:fld>
            <a:endParaRPr lang="it-IT" dirty="0"/>
          </a:p>
        </p:txBody>
      </p:sp>
      <p:sp>
        <p:nvSpPr>
          <p:cNvPr id="16" name="Segnaposto data 3"/>
          <p:cNvSpPr>
            <a:spLocks noGrp="1"/>
          </p:cNvSpPr>
          <p:nvPr>
            <p:ph type="dt" sz="half" idx="10"/>
          </p:nvPr>
        </p:nvSpPr>
        <p:spPr>
          <a:xfrm>
            <a:off x="274603" y="6852465"/>
            <a:ext cx="2500330" cy="474005"/>
          </a:xfrm>
          <a:prstGeom prst="rect">
            <a:avLst/>
          </a:prstGeom>
        </p:spPr>
        <p:txBody>
          <a:bodyPr anchor="ctr"/>
          <a:lstStyle>
            <a:lvl1pPr algn="l">
              <a:defRPr sz="1000">
                <a:solidFill>
                  <a:schemeClr val="bg1"/>
                </a:solidFill>
              </a:defRPr>
            </a:lvl1pPr>
          </a:lstStyle>
          <a:p>
            <a:fld id="{3B84AA2B-EAD0-4BF0-B563-38BFD611C646}" type="datetime1">
              <a:rPr lang="it-IT" smtClean="0"/>
              <a:pPr/>
              <a:t>26/04/2016</a:t>
            </a:fld>
            <a:endParaRPr lang="it-IT" dirty="0"/>
          </a:p>
        </p:txBody>
      </p:sp>
      <p:sp>
        <p:nvSpPr>
          <p:cNvPr id="18" name="Segnaposto testo 17"/>
          <p:cNvSpPr>
            <a:spLocks noGrp="1"/>
          </p:cNvSpPr>
          <p:nvPr>
            <p:ph type="body" sz="quarter" idx="14" hasCustomPrompt="1"/>
          </p:nvPr>
        </p:nvSpPr>
        <p:spPr>
          <a:xfrm>
            <a:off x="274602" y="1851806"/>
            <a:ext cx="2928942" cy="357190"/>
          </a:xfrm>
        </p:spPr>
        <p:txBody>
          <a:bodyPr>
            <a:noAutofit/>
          </a:bodyPr>
          <a:lstStyle>
            <a:lvl1pPr>
              <a:buNone/>
              <a:defRPr sz="2000" b="1">
                <a:solidFill>
                  <a:schemeClr val="bg1"/>
                </a:solidFill>
                <a:latin typeface="Arial" pitchFamily="34" charset="0"/>
                <a:cs typeface="Arial" pitchFamily="34" charset="0"/>
              </a:defRPr>
            </a:lvl1pPr>
          </a:lstStyle>
          <a:p>
            <a:pPr lvl="0"/>
            <a:r>
              <a:rPr lang="it-IT" sz="2000" dirty="0" smtClean="0">
                <a:latin typeface="Arial" pitchFamily="34" charset="0"/>
                <a:cs typeface="Arial" pitchFamily="34" charset="0"/>
              </a:rPr>
              <a:t>TITLE</a:t>
            </a:r>
            <a:endParaRPr lang="it-IT" dirty="0" smtClean="0"/>
          </a:p>
        </p:txBody>
      </p:sp>
      <p:sp>
        <p:nvSpPr>
          <p:cNvPr id="20" name="Segnaposto testo 19"/>
          <p:cNvSpPr>
            <a:spLocks noGrp="1"/>
          </p:cNvSpPr>
          <p:nvPr>
            <p:ph type="body" sz="quarter" idx="15" hasCustomPrompt="1"/>
          </p:nvPr>
        </p:nvSpPr>
        <p:spPr>
          <a:xfrm>
            <a:off x="274589" y="2280433"/>
            <a:ext cx="2928958" cy="4429156"/>
          </a:xfrm>
        </p:spPr>
        <p:txBody>
          <a:bodyPr>
            <a:normAutofit/>
          </a:bodyPr>
          <a:lstStyle>
            <a:lvl1pPr marL="0" algn="l">
              <a:buNone/>
              <a:defRPr sz="1600">
                <a:solidFill>
                  <a:schemeClr val="bg1"/>
                </a:solidFill>
                <a:latin typeface="Arial" pitchFamily="34" charset="0"/>
                <a:cs typeface="Arial" pitchFamily="34" charset="0"/>
              </a:defRPr>
            </a:lvl1pPr>
          </a:lstStyle>
          <a:p>
            <a:pPr lvl="0"/>
            <a:r>
              <a:rPr lang="it-IT" dirty="0" smtClean="0"/>
              <a:t>Testo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7" name="Segnaposto piè di pagina 4"/>
          <p:cNvSpPr>
            <a:spLocks noGrp="1"/>
          </p:cNvSpPr>
          <p:nvPr>
            <p:ph type="ftr" sz="quarter" idx="3"/>
          </p:nvPr>
        </p:nvSpPr>
        <p:spPr>
          <a:xfrm>
            <a:off x="3653580" y="6852465"/>
            <a:ext cx="3386243" cy="474005"/>
          </a:xfrm>
          <a:prstGeom prst="rect">
            <a:avLst/>
          </a:prstGeom>
        </p:spPr>
        <p:txBody>
          <a:bodyPr anchor="ctr"/>
          <a:lstStyle>
            <a:lvl1pPr algn="ctr">
              <a:defRPr sz="1000">
                <a:solidFill>
                  <a:srgbClr val="003297"/>
                </a:solidFill>
                <a:latin typeface="Arial" pitchFamily="34" charset="0"/>
                <a:cs typeface="Arial" pitchFamily="34" charset="0"/>
              </a:defRPr>
            </a:lvl1pPr>
          </a:lstStyle>
          <a:p>
            <a:r>
              <a:rPr lang="it-IT" dirty="0" smtClean="0"/>
              <a:t>Meeting’s </a:t>
            </a:r>
            <a:r>
              <a:rPr lang="it-IT" dirty="0" err="1" smtClean="0"/>
              <a:t>title</a:t>
            </a:r>
            <a:endParaRPr lang="it-IT" dirty="0"/>
          </a:p>
        </p:txBody>
      </p:sp>
      <p:sp>
        <p:nvSpPr>
          <p:cNvPr id="8" name="Segnaposto numero diapositiva 5"/>
          <p:cNvSpPr>
            <a:spLocks noGrp="1"/>
          </p:cNvSpPr>
          <p:nvPr>
            <p:ph type="sldNum" sz="quarter" idx="4"/>
          </p:nvPr>
        </p:nvSpPr>
        <p:spPr>
          <a:xfrm>
            <a:off x="7918468" y="6852465"/>
            <a:ext cx="2495127" cy="474005"/>
          </a:xfrm>
          <a:prstGeom prst="rect">
            <a:avLst/>
          </a:prstGeom>
        </p:spPr>
        <p:txBody>
          <a:bodyPr anchor="ctr"/>
          <a:lstStyle>
            <a:lvl1pPr algn="r">
              <a:defRPr sz="1000">
                <a:solidFill>
                  <a:srgbClr val="003297"/>
                </a:solidFill>
                <a:latin typeface="Arial" pitchFamily="34" charset="0"/>
                <a:cs typeface="Arial" pitchFamily="34" charset="0"/>
              </a:defRPr>
            </a:lvl1pPr>
          </a:lstStyle>
          <a:p>
            <a:fld id="{5E04C7A7-F720-4681-8EEE-00A4781EA922}" type="slidenum">
              <a:rPr lang="it-IT" smtClean="0"/>
              <a:pPr/>
              <a:t>‹Nº›</a:t>
            </a:fld>
            <a:endParaRPr lang="it-IT" dirty="0"/>
          </a:p>
        </p:txBody>
      </p:sp>
      <p:sp>
        <p:nvSpPr>
          <p:cNvPr id="9" name="Segnaposto data 3"/>
          <p:cNvSpPr>
            <a:spLocks noGrp="1"/>
          </p:cNvSpPr>
          <p:nvPr>
            <p:ph type="dt" sz="half" idx="2"/>
          </p:nvPr>
        </p:nvSpPr>
        <p:spPr>
          <a:xfrm>
            <a:off x="274603" y="6852465"/>
            <a:ext cx="2500330" cy="474005"/>
          </a:xfrm>
          <a:prstGeom prst="rect">
            <a:avLst/>
          </a:prstGeom>
        </p:spPr>
        <p:txBody>
          <a:bodyPr anchor="ctr"/>
          <a:lstStyle>
            <a:lvl1pPr>
              <a:defRPr sz="1000">
                <a:solidFill>
                  <a:srgbClr val="003297"/>
                </a:solidFill>
                <a:latin typeface="Arial" pitchFamily="34" charset="0"/>
                <a:cs typeface="Arial" pitchFamily="34" charset="0"/>
              </a:defRPr>
            </a:lvl1pPr>
          </a:lstStyle>
          <a:p>
            <a:fld id="{3B90D432-7AC5-458E-A83B-0C87C2EB2637}" type="datetime1">
              <a:rPr lang="it-IT" smtClean="0"/>
              <a:pPr/>
              <a:t>26/04/2016</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9" r:id="rId4"/>
    <p:sldLayoutId id="2147483669" r:id="rId5"/>
    <p:sldLayoutId id="2147483663" r:id="rId6"/>
    <p:sldLayoutId id="2147483667" r:id="rId7"/>
    <p:sldLayoutId id="2147483668" r:id="rId8"/>
    <p:sldLayoutId id="2147483673" r:id="rId9"/>
    <p:sldLayoutId id="2147483674" r:id="rId10"/>
  </p:sldLayoutIdLst>
  <p:hf hdr="0" ftr="0" dt="0"/>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it-IT"/>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mailto:mtxakartegi@azarofundazioa.co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spreadsheets/d/1zrV3FsBL28BQx26j360Wkk5srroFhogxgpWIN35tigs/edit?pref=2&amp;pli=1#gid=0"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KICK OFF MEETING</a:t>
            </a:r>
            <a:endParaRPr lang="it-IT" dirty="0"/>
          </a:p>
        </p:txBody>
      </p:sp>
      <p:sp>
        <p:nvSpPr>
          <p:cNvPr id="3" name="Sottotitolo 2"/>
          <p:cNvSpPr>
            <a:spLocks noGrp="1"/>
          </p:cNvSpPr>
          <p:nvPr>
            <p:ph type="subTitle" idx="1"/>
          </p:nvPr>
        </p:nvSpPr>
        <p:spPr/>
        <p:txBody>
          <a:bodyPr/>
          <a:lstStyle/>
          <a:p>
            <a:r>
              <a:rPr lang="it-IT" dirty="0" smtClean="0"/>
              <a:t>COMMUNICATION PLAN</a:t>
            </a:r>
            <a:endParaRPr lang="it-IT" dirty="0"/>
          </a:p>
        </p:txBody>
      </p:sp>
      <p:sp>
        <p:nvSpPr>
          <p:cNvPr id="4" name="Segnaposto testo 3"/>
          <p:cNvSpPr>
            <a:spLocks noGrp="1"/>
          </p:cNvSpPr>
          <p:nvPr>
            <p:ph type="body" sz="quarter" idx="18"/>
          </p:nvPr>
        </p:nvSpPr>
        <p:spPr/>
        <p:txBody>
          <a:bodyPr>
            <a:normAutofit fontScale="92500" lnSpcReduction="20000"/>
          </a:bodyPr>
          <a:lstStyle/>
          <a:p>
            <a:r>
              <a:rPr lang="it-IT" dirty="0" smtClean="0"/>
              <a:t>18th </a:t>
            </a:r>
            <a:r>
              <a:rPr lang="it-IT" dirty="0" err="1" smtClean="0"/>
              <a:t>April</a:t>
            </a:r>
            <a:endParaRPr lang="it-IT" dirty="0"/>
          </a:p>
        </p:txBody>
      </p:sp>
      <p:sp>
        <p:nvSpPr>
          <p:cNvPr id="5" name="Segnaposto testo 4"/>
          <p:cNvSpPr>
            <a:spLocks noGrp="1"/>
          </p:cNvSpPr>
          <p:nvPr>
            <p:ph type="body" sz="quarter" idx="19"/>
          </p:nvPr>
        </p:nvSpPr>
        <p:spPr/>
        <p:txBody>
          <a:bodyPr>
            <a:normAutofit fontScale="92500" lnSpcReduction="20000"/>
          </a:bodyPr>
          <a:lstStyle/>
          <a:p>
            <a:r>
              <a:rPr lang="it-IT" dirty="0" smtClean="0"/>
              <a:t>Azaro Fundazioa</a:t>
            </a:r>
            <a:endParaRPr lang="it-IT" dirty="0"/>
          </a:p>
        </p:txBody>
      </p:sp>
      <p:sp>
        <p:nvSpPr>
          <p:cNvPr id="6" name="Segnaposto testo 5"/>
          <p:cNvSpPr>
            <a:spLocks noGrp="1"/>
          </p:cNvSpPr>
          <p:nvPr>
            <p:ph type="body" sz="quarter" idx="20"/>
          </p:nvPr>
        </p:nvSpPr>
        <p:spPr/>
        <p:txBody>
          <a:bodyPr/>
          <a:lstStyle/>
          <a:p>
            <a:r>
              <a:rPr lang="it-IT" dirty="0" smtClean="0"/>
              <a:t>Maria Txakartegi</a:t>
            </a:r>
            <a:endParaRPr lang="it-IT" dirty="0"/>
          </a:p>
        </p:txBody>
      </p:sp>
      <p:sp>
        <p:nvSpPr>
          <p:cNvPr id="8" name="Segnaposto testo 7"/>
          <p:cNvSpPr>
            <a:spLocks noGrp="1"/>
          </p:cNvSpPr>
          <p:nvPr>
            <p:ph type="body" sz="quarter" idx="22"/>
          </p:nvPr>
        </p:nvSpPr>
        <p:spPr/>
        <p:txBody>
          <a:bodyPr/>
          <a:lstStyle/>
          <a:p>
            <a:r>
              <a:rPr lang="it-IT" dirty="0" smtClean="0"/>
              <a:t>Politecnico di Torino</a:t>
            </a:r>
            <a:endParaRPr lang="it-IT" dirty="0"/>
          </a:p>
        </p:txBody>
      </p:sp>
      <p:sp>
        <p:nvSpPr>
          <p:cNvPr id="9" name="Segnaposto testo 8"/>
          <p:cNvSpPr>
            <a:spLocks noGrp="1"/>
          </p:cNvSpPr>
          <p:nvPr>
            <p:ph type="body" sz="quarter" idx="23"/>
          </p:nvPr>
        </p:nvSpPr>
        <p:spPr/>
        <p:txBody>
          <a:bodyPr/>
          <a:lstStyle/>
          <a:p>
            <a:r>
              <a:rPr lang="it-IT" dirty="0" err="1" smtClean="0"/>
              <a:t>Turin</a:t>
            </a:r>
            <a:r>
              <a:rPr lang="it-IT" dirty="0" smtClean="0"/>
              <a:t>, Italy</a:t>
            </a:r>
            <a:endParaRPr lang="it-IT" dirty="0"/>
          </a:p>
        </p:txBody>
      </p:sp>
      <p:pic>
        <p:nvPicPr>
          <p:cNvPr id="18" name="Imagen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724" y="5995206"/>
            <a:ext cx="4185648" cy="11765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5E04C7A7-F720-4681-8EEE-00A4781EA922}" type="slidenum">
              <a:rPr lang="it-IT" smtClean="0"/>
              <a:pPr/>
              <a:t>10</a:t>
            </a:fld>
            <a:endParaRPr lang="it-IT" dirty="0"/>
          </a:p>
        </p:txBody>
      </p:sp>
      <p:graphicFrame>
        <p:nvGraphicFramePr>
          <p:cNvPr id="5" name="Tabla 4"/>
          <p:cNvGraphicFramePr>
            <a:graphicFrameLocks noGrp="1"/>
          </p:cNvGraphicFramePr>
          <p:nvPr>
            <p:extLst>
              <p:ext uri="{D42A27DB-BD31-4B8C-83A1-F6EECF244321}">
                <p14:modId xmlns:p14="http://schemas.microsoft.com/office/powerpoint/2010/main" val="467252923"/>
              </p:ext>
            </p:extLst>
          </p:nvPr>
        </p:nvGraphicFramePr>
        <p:xfrm>
          <a:off x="294074" y="1188343"/>
          <a:ext cx="10013872" cy="5411551"/>
        </p:xfrm>
        <a:graphic>
          <a:graphicData uri="http://schemas.openxmlformats.org/drawingml/2006/table">
            <a:tbl>
              <a:tblPr>
                <a:tableStyleId>{5C22544A-7EE6-4342-B048-85BDC9FD1C3A}</a:tableStyleId>
              </a:tblPr>
              <a:tblGrid>
                <a:gridCol w="2892386"/>
                <a:gridCol w="1296144"/>
                <a:gridCol w="1440160"/>
                <a:gridCol w="4385182"/>
              </a:tblGrid>
              <a:tr h="1078508">
                <a:tc>
                  <a:txBody>
                    <a:bodyPr/>
                    <a:lstStyle/>
                    <a:p>
                      <a:pPr algn="ctr" fontAlgn="ctr"/>
                      <a:endParaRPr lang="en-US" sz="1600" b="0" i="0" u="none" strike="noStrike" dirty="0" smtClean="0">
                        <a:solidFill>
                          <a:srgbClr val="000000"/>
                        </a:solidFill>
                        <a:effectLst/>
                        <a:latin typeface="Arial" panose="020B0604020202020204" pitchFamily="34" charset="0"/>
                        <a:cs typeface="Arial" panose="020B0604020202020204" pitchFamily="34" charset="0"/>
                      </a:endParaRPr>
                    </a:p>
                    <a:p>
                      <a:pPr algn="ctr" fontAlgn="ctr"/>
                      <a:r>
                        <a:rPr lang="en-US" sz="1600" b="0" i="0" u="none" strike="noStrike" dirty="0" smtClean="0">
                          <a:solidFill>
                            <a:srgbClr val="000000"/>
                          </a:solidFill>
                          <a:effectLst/>
                          <a:latin typeface="Arial" panose="020B0604020202020204" pitchFamily="34" charset="0"/>
                          <a:cs typeface="Arial" panose="020B0604020202020204" pitchFamily="34" charset="0"/>
                        </a:rPr>
                        <a:t>RETRACE Activities</a:t>
                      </a:r>
                    </a:p>
                    <a:p>
                      <a:pPr algn="ctr"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fontAlgn="ctr"/>
                      <a:r>
                        <a:rPr lang="es-ES" sz="1600" b="0" i="0" u="none" strike="noStrike" dirty="0" err="1" smtClean="0">
                          <a:solidFill>
                            <a:srgbClr val="000000"/>
                          </a:solidFill>
                          <a:effectLst/>
                          <a:latin typeface="Arial" panose="020B0604020202020204" pitchFamily="34" charset="0"/>
                          <a:cs typeface="Arial" panose="020B0604020202020204" pitchFamily="34" charset="0"/>
                        </a:rPr>
                        <a:t>Channel</a:t>
                      </a:r>
                      <a:endParaRPr lang="es-E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fontAlgn="ctr"/>
                      <a:r>
                        <a:rPr lang="es-ES" sz="1600" b="0" i="0" u="none" strike="noStrike" dirty="0" err="1" smtClean="0">
                          <a:solidFill>
                            <a:srgbClr val="000000"/>
                          </a:solidFill>
                          <a:effectLst/>
                          <a:latin typeface="Arial" panose="020B0604020202020204" pitchFamily="34" charset="0"/>
                          <a:cs typeface="Arial" panose="020B0604020202020204" pitchFamily="34" charset="0"/>
                        </a:rPr>
                        <a:t>Responsible</a:t>
                      </a:r>
                      <a:endParaRPr lang="es-E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fontAlgn="ctr"/>
                      <a:r>
                        <a:rPr lang="en-US" sz="1600" b="0" i="0" u="none" strike="noStrike" dirty="0" smtClean="0">
                          <a:solidFill>
                            <a:srgbClr val="000000"/>
                          </a:solidFill>
                          <a:effectLst/>
                          <a:latin typeface="Arial" panose="020B0604020202020204" pitchFamily="34" charset="0"/>
                          <a:cs typeface="Arial" panose="020B0604020202020204" pitchFamily="34" charset="0"/>
                        </a:rPr>
                        <a:t>Notes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r>
              <a:tr h="539253">
                <a:tc>
                  <a:txBody>
                    <a:bodyPr/>
                    <a:lstStyle/>
                    <a:p>
                      <a:pPr algn="l" fontAlgn="ctr"/>
                      <a:r>
                        <a:rPr lang="en-US" sz="1200" u="none" strike="noStrike" dirty="0">
                          <a:effectLst/>
                          <a:latin typeface="Arial" panose="020B0604020202020204" pitchFamily="34" charset="0"/>
                          <a:cs typeface="Arial" panose="020B0604020202020204" pitchFamily="34" charset="0"/>
                        </a:rPr>
                        <a:t>1st Dissemination Event /  </a:t>
                      </a:r>
                      <a:endParaRPr lang="en-US" sz="1200" u="none" strike="noStrike" dirty="0" smtClean="0">
                        <a:effectLst/>
                        <a:latin typeface="Arial" panose="020B0604020202020204" pitchFamily="34" charset="0"/>
                        <a:cs typeface="Arial" panose="020B0604020202020204" pitchFamily="34" charset="0"/>
                      </a:endParaRPr>
                    </a:p>
                    <a:p>
                      <a:pPr algn="l" fontAlgn="ctr"/>
                      <a:r>
                        <a:rPr lang="en-US" sz="1200" u="none" strike="noStrike" dirty="0" smtClean="0">
                          <a:effectLst/>
                          <a:latin typeface="Arial" panose="020B0604020202020204" pitchFamily="34" charset="0"/>
                          <a:cs typeface="Arial" panose="020B0604020202020204" pitchFamily="34" charset="0"/>
                        </a:rPr>
                        <a:t>Local </a:t>
                      </a:r>
                      <a:r>
                        <a:rPr lang="en-US" sz="1200" u="none" strike="noStrike" dirty="0">
                          <a:effectLst/>
                          <a:latin typeface="Arial" panose="020B0604020202020204" pitchFamily="34" charset="0"/>
                          <a:cs typeface="Arial" panose="020B0604020202020204" pitchFamily="34" charset="0"/>
                        </a:rPr>
                        <a:t>Stakeholder Group meeting SPAIN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s-ES" sz="1200" u="none" strike="noStrike" dirty="0" err="1">
                          <a:effectLst/>
                          <a:latin typeface="Arial" panose="020B0604020202020204" pitchFamily="34" charset="0"/>
                          <a:cs typeface="Arial" panose="020B0604020202020204" pitchFamily="34" charset="0"/>
                        </a:rPr>
                        <a:t>Meeting_Event</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s-ES" sz="1200" u="none" strike="noStrike" dirty="0">
                          <a:effectLst/>
                          <a:latin typeface="Arial" panose="020B0604020202020204" pitchFamily="34" charset="0"/>
                          <a:cs typeface="Arial" panose="020B0604020202020204" pitchFamily="34" charset="0"/>
                        </a:rPr>
                        <a:t>Azaro-</a:t>
                      </a:r>
                      <a:r>
                        <a:rPr lang="es-ES" sz="1200" u="none" strike="noStrike" dirty="0" err="1">
                          <a:effectLst/>
                          <a:latin typeface="Arial" panose="020B0604020202020204" pitchFamily="34" charset="0"/>
                          <a:cs typeface="Arial" panose="020B0604020202020204" pitchFamily="34" charset="0"/>
                        </a:rPr>
                        <a:t>Beaz</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rowSpan="6">
                  <a:txBody>
                    <a:bodyPr/>
                    <a:lstStyle/>
                    <a:p>
                      <a:pPr algn="l" fontAlgn="ctr"/>
                      <a:r>
                        <a:rPr lang="en-US" sz="1400" u="none" strike="noStrike" dirty="0" err="1">
                          <a:effectLst/>
                          <a:latin typeface="Arial" panose="020B0604020202020204" pitchFamily="34" charset="0"/>
                          <a:cs typeface="Arial" panose="020B0604020202020204" pitchFamily="34" charset="0"/>
                        </a:rPr>
                        <a:t>Obj</a:t>
                      </a:r>
                      <a:r>
                        <a:rPr lang="en-US" sz="1400" u="none" strike="noStrike" dirty="0">
                          <a:effectLst/>
                          <a:latin typeface="Arial" panose="020B0604020202020204" pitchFamily="34" charset="0"/>
                          <a:cs typeface="Arial" panose="020B0604020202020204" pitchFamily="34" charset="0"/>
                        </a:rPr>
                        <a:t> 1: </a:t>
                      </a:r>
                      <a:r>
                        <a:rPr lang="en-US" sz="1400" u="sng" strike="noStrike" dirty="0">
                          <a:effectLst/>
                          <a:latin typeface="Arial" panose="020B0604020202020204" pitchFamily="34" charset="0"/>
                          <a:cs typeface="Arial" panose="020B0604020202020204" pitchFamily="34" charset="0"/>
                        </a:rPr>
                        <a:t>to engage stakeholder, promote and disseminate CE</a:t>
                      </a:r>
                      <a:r>
                        <a:rPr lang="en-US" sz="1400" u="none" strike="noStrike" dirty="0" smtClean="0">
                          <a:effectLst/>
                          <a:latin typeface="Arial" panose="020B0604020202020204" pitchFamily="34" charset="0"/>
                          <a:cs typeface="Arial" panose="020B0604020202020204" pitchFamily="34" charset="0"/>
                        </a:rPr>
                        <a:t>.</a:t>
                      </a:r>
                    </a:p>
                    <a:p>
                      <a:pPr algn="l" fontAlgn="ctr"/>
                      <a:r>
                        <a:rPr lang="en-US" sz="1400" u="none" strike="noStrike" dirty="0" smtClean="0">
                          <a:effectLst/>
                          <a:latin typeface="Arial" panose="020B0604020202020204" pitchFamily="34" charset="0"/>
                          <a:cs typeface="Arial" panose="020B0604020202020204" pitchFamily="34" charset="0"/>
                        </a:rPr>
                        <a:t> </a:t>
                      </a:r>
                    </a:p>
                    <a:p>
                      <a:pPr algn="l" fontAlgn="ctr"/>
                      <a:r>
                        <a:rPr lang="en-US" sz="1400" u="none" strike="noStrike" dirty="0" smtClean="0">
                          <a:effectLst/>
                          <a:latin typeface="Arial" panose="020B0604020202020204" pitchFamily="34" charset="0"/>
                          <a:cs typeface="Arial" panose="020B0604020202020204" pitchFamily="34" charset="0"/>
                        </a:rPr>
                        <a:t>Obj2</a:t>
                      </a:r>
                      <a:r>
                        <a:rPr lang="en-US" sz="1400" u="none" strike="noStrike" dirty="0">
                          <a:effectLst/>
                          <a:latin typeface="Arial" panose="020B0604020202020204" pitchFamily="34" charset="0"/>
                          <a:cs typeface="Arial" panose="020B0604020202020204" pitchFamily="34" charset="0"/>
                        </a:rPr>
                        <a:t>: </a:t>
                      </a:r>
                      <a:r>
                        <a:rPr lang="en-US" sz="1400" u="sng" strike="noStrike" dirty="0">
                          <a:effectLst/>
                          <a:latin typeface="Arial" panose="020B0604020202020204" pitchFamily="34" charset="0"/>
                          <a:cs typeface="Arial" panose="020B0604020202020204" pitchFamily="34" charset="0"/>
                        </a:rPr>
                        <a:t>Present the goals of their involvement on RETRACE</a:t>
                      </a:r>
                      <a:r>
                        <a:rPr lang="en-US" sz="1400" u="none" strike="noStrike" dirty="0">
                          <a:effectLst/>
                          <a:latin typeface="Arial" panose="020B0604020202020204" pitchFamily="34" charset="0"/>
                          <a:cs typeface="Arial" panose="020B0604020202020204" pitchFamily="34" charset="0"/>
                        </a:rPr>
                        <a:t>, t</a:t>
                      </a:r>
                      <a:r>
                        <a:rPr lang="en-US" sz="1400" u="sng" strike="noStrike" dirty="0">
                          <a:effectLst/>
                          <a:latin typeface="Arial" panose="020B0604020202020204" pitchFamily="34" charset="0"/>
                          <a:cs typeface="Arial" panose="020B0604020202020204" pitchFamily="34" charset="0"/>
                        </a:rPr>
                        <a:t>he activities where they will be involved such us Field Visits and Action Plans definition</a:t>
                      </a:r>
                      <a:r>
                        <a:rPr lang="en-US" sz="1400" u="none" strike="noStrike" dirty="0" smtClean="0">
                          <a:effectLst/>
                          <a:latin typeface="Arial" panose="020B0604020202020204" pitchFamily="34" charset="0"/>
                          <a:cs typeface="Arial" panose="020B0604020202020204" pitchFamily="34" charset="0"/>
                        </a:rPr>
                        <a:t>.</a:t>
                      </a:r>
                    </a:p>
                    <a:p>
                      <a:pPr algn="l" fontAlgn="ctr"/>
                      <a:r>
                        <a:rPr lang="en-US" sz="1400" u="none" strike="noStrike" dirty="0" smtClean="0">
                          <a:effectLst/>
                          <a:latin typeface="Arial" panose="020B0604020202020204" pitchFamily="34" charset="0"/>
                          <a:cs typeface="Arial" panose="020B0604020202020204" pitchFamily="34" charset="0"/>
                        </a:rPr>
                        <a:t> </a:t>
                      </a:r>
                      <a:r>
                        <a:rPr lang="en-US" sz="1400" u="sng" strike="noStrike" dirty="0">
                          <a:effectLst/>
                          <a:latin typeface="Arial" panose="020B0604020202020204" pitchFamily="34" charset="0"/>
                          <a:cs typeface="Arial" panose="020B0604020202020204" pitchFamily="34" charset="0"/>
                        </a:rPr>
                        <a:t>To provide updated project information and consecution of intermediate and final </a:t>
                      </a:r>
                      <a:r>
                        <a:rPr lang="en-US" sz="1400" u="sng" strike="noStrike" dirty="0" err="1">
                          <a:effectLst/>
                          <a:latin typeface="Arial" panose="020B0604020202020204" pitchFamily="34" charset="0"/>
                          <a:cs typeface="Arial" panose="020B0604020202020204" pitchFamily="34" charset="0"/>
                        </a:rPr>
                        <a:t>objetictives</a:t>
                      </a:r>
                      <a:r>
                        <a:rPr lang="en-US" sz="1400" u="sng" strike="noStrike" dirty="0">
                          <a:effectLst/>
                          <a:latin typeface="Arial" panose="020B0604020202020204" pitchFamily="34" charset="0"/>
                          <a:cs typeface="Arial" panose="020B0604020202020204" pitchFamily="34" charset="0"/>
                        </a:rPr>
                        <a:t> and results  </a:t>
                      </a:r>
                      <a:endParaRPr lang="en-US" sz="1400" u="sng" strike="noStrike" dirty="0" smtClean="0">
                        <a:effectLst/>
                        <a:latin typeface="Arial" panose="020B0604020202020204" pitchFamily="34" charset="0"/>
                        <a:cs typeface="Arial" panose="020B0604020202020204" pitchFamily="34" charset="0"/>
                      </a:endParaRPr>
                    </a:p>
                    <a:p>
                      <a:pPr algn="l" fontAlgn="ctr"/>
                      <a:endParaRPr lang="en-US" sz="1400" u="sng" strike="noStrike" dirty="0" smtClean="0">
                        <a:effectLst/>
                        <a:latin typeface="Arial" panose="020B0604020202020204" pitchFamily="34" charset="0"/>
                        <a:cs typeface="Arial" panose="020B0604020202020204" pitchFamily="34" charset="0"/>
                      </a:endParaRPr>
                    </a:p>
                    <a:p>
                      <a:pPr algn="l" fontAlgn="ctr"/>
                      <a:r>
                        <a:rPr lang="en-US" sz="1400" u="none" strike="noStrike" dirty="0" err="1" smtClean="0">
                          <a:effectLst/>
                          <a:latin typeface="Arial" panose="020B0604020202020204" pitchFamily="34" charset="0"/>
                          <a:cs typeface="Arial" panose="020B0604020202020204" pitchFamily="34" charset="0"/>
                        </a:rPr>
                        <a:t>Obj</a:t>
                      </a:r>
                      <a:r>
                        <a:rPr lang="en-US" sz="1400" u="none" strike="noStrike" dirty="0" smtClean="0">
                          <a:effectLst/>
                          <a:latin typeface="Arial" panose="020B0604020202020204" pitchFamily="34" charset="0"/>
                          <a:cs typeface="Arial" panose="020B0604020202020204" pitchFamily="34" charset="0"/>
                        </a:rPr>
                        <a:t> </a:t>
                      </a:r>
                      <a:r>
                        <a:rPr lang="en-US" sz="1400" u="none" strike="noStrike" dirty="0">
                          <a:effectLst/>
                          <a:latin typeface="Arial" panose="020B0604020202020204" pitchFamily="34" charset="0"/>
                          <a:cs typeface="Arial" panose="020B0604020202020204" pitchFamily="34" charset="0"/>
                        </a:rPr>
                        <a:t>3: </a:t>
                      </a:r>
                      <a:r>
                        <a:rPr lang="en-US" sz="1400" u="sng" strike="noStrike" dirty="0">
                          <a:effectLst/>
                          <a:latin typeface="Arial" panose="020B0604020202020204" pitchFamily="34" charset="0"/>
                          <a:cs typeface="Arial" panose="020B0604020202020204" pitchFamily="34" charset="0"/>
                        </a:rPr>
                        <a:t>40 people in each event</a:t>
                      </a:r>
                      <a:r>
                        <a:rPr lang="en-US" sz="1400" u="none" strike="noStrike" dirty="0">
                          <a:effectLst/>
                          <a:latin typeface="Arial" panose="020B0604020202020204" pitchFamily="34" charset="0"/>
                          <a:cs typeface="Arial" panose="020B0604020202020204" pitchFamily="34" charset="0"/>
                        </a:rPr>
                        <a:t>     </a:t>
                      </a:r>
                      <a:endParaRPr lang="en-US" sz="1400" u="none" strike="noStrike" dirty="0" smtClean="0">
                        <a:effectLst/>
                        <a:latin typeface="Arial" panose="020B0604020202020204" pitchFamily="34" charset="0"/>
                        <a:cs typeface="Arial" panose="020B0604020202020204" pitchFamily="34" charset="0"/>
                      </a:endParaRPr>
                    </a:p>
                    <a:p>
                      <a:pPr algn="l" fontAlgn="ctr"/>
                      <a:r>
                        <a:rPr lang="en-US" sz="1400" u="none" strike="noStrike" dirty="0" smtClean="0">
                          <a:effectLst/>
                          <a:latin typeface="Arial" panose="020B0604020202020204" pitchFamily="34" charset="0"/>
                          <a:cs typeface="Arial" panose="020B0604020202020204" pitchFamily="34" charset="0"/>
                        </a:rPr>
                        <a:t> </a:t>
                      </a:r>
                      <a:r>
                        <a:rPr lang="en-US" sz="1400" u="none" strike="noStrike" dirty="0">
                          <a:effectLst/>
                          <a:latin typeface="Arial" panose="020B0604020202020204" pitchFamily="34" charset="0"/>
                          <a:cs typeface="Arial" panose="020B0604020202020204" pitchFamily="34" charset="0"/>
                        </a:rPr>
                        <a:t>5 Stakeholders Groups created and engaged: 50 people + 5 regional dissemination events in S1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590164">
                <a:tc>
                  <a:txBody>
                    <a:bodyPr/>
                    <a:lstStyle/>
                    <a:p>
                      <a:pPr algn="l" fontAlgn="ctr"/>
                      <a:r>
                        <a:rPr lang="en-US" sz="1200" u="none" strike="noStrike" dirty="0">
                          <a:effectLst/>
                          <a:latin typeface="Arial" panose="020B0604020202020204" pitchFamily="34" charset="0"/>
                          <a:cs typeface="Arial" panose="020B0604020202020204" pitchFamily="34" charset="0"/>
                        </a:rPr>
                        <a:t>1st </a:t>
                      </a:r>
                      <a:r>
                        <a:rPr lang="en-US" sz="1200" u="none" strike="noStrike" dirty="0" smtClean="0">
                          <a:effectLst/>
                          <a:latin typeface="Arial" panose="020B0604020202020204" pitchFamily="34" charset="0"/>
                          <a:cs typeface="Arial" panose="020B0604020202020204" pitchFamily="34" charset="0"/>
                        </a:rPr>
                        <a:t>Dissemination </a:t>
                      </a:r>
                      <a:r>
                        <a:rPr lang="en-US" sz="1200" u="none" strike="noStrike" dirty="0">
                          <a:effectLst/>
                          <a:latin typeface="Arial" panose="020B0604020202020204" pitchFamily="34" charset="0"/>
                          <a:cs typeface="Arial" panose="020B0604020202020204" pitchFamily="34" charset="0"/>
                        </a:rPr>
                        <a:t>Event /  </a:t>
                      </a:r>
                      <a:endParaRPr lang="en-US" sz="1200" u="none" strike="noStrike" dirty="0" smtClean="0">
                        <a:effectLst/>
                        <a:latin typeface="Arial" panose="020B0604020202020204" pitchFamily="34" charset="0"/>
                        <a:cs typeface="Arial" panose="020B0604020202020204" pitchFamily="34" charset="0"/>
                      </a:endParaRPr>
                    </a:p>
                    <a:p>
                      <a:pPr algn="l" fontAlgn="ctr"/>
                      <a:r>
                        <a:rPr lang="en-US" sz="1200" u="none" strike="noStrike" dirty="0" smtClean="0">
                          <a:effectLst/>
                          <a:latin typeface="Arial" panose="020B0604020202020204" pitchFamily="34" charset="0"/>
                          <a:cs typeface="Arial" panose="020B0604020202020204" pitchFamily="34" charset="0"/>
                        </a:rPr>
                        <a:t>Local </a:t>
                      </a:r>
                      <a:r>
                        <a:rPr lang="en-US" sz="1200" u="none" strike="noStrike" dirty="0">
                          <a:effectLst/>
                          <a:latin typeface="Arial" panose="020B0604020202020204" pitchFamily="34" charset="0"/>
                          <a:cs typeface="Arial" panose="020B0604020202020204" pitchFamily="34" charset="0"/>
                        </a:rPr>
                        <a:t>Stakeholder Group meeting FRANCE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s-ES" sz="1200" u="none" strike="noStrike" dirty="0" err="1">
                          <a:effectLst/>
                          <a:latin typeface="Arial" panose="020B0604020202020204" pitchFamily="34" charset="0"/>
                          <a:cs typeface="Arial" panose="020B0604020202020204" pitchFamily="34" charset="0"/>
                        </a:rPr>
                        <a:t>Meeting_Event</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s-ES" sz="1200" u="none" strike="noStrike" dirty="0">
                          <a:effectLst/>
                          <a:latin typeface="Arial" panose="020B0604020202020204" pitchFamily="34" charset="0"/>
                          <a:cs typeface="Arial" panose="020B0604020202020204" pitchFamily="34" charset="0"/>
                        </a:rPr>
                        <a:t>ESTIA-APESA</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vMerge="1">
                  <a:txBody>
                    <a:bodyPr/>
                    <a:lstStyle/>
                    <a:p>
                      <a:endParaRPr lang="eu-ES"/>
                    </a:p>
                  </a:txBody>
                  <a:tcPr/>
                </a:tc>
              </a:tr>
              <a:tr h="590164">
                <a:tc>
                  <a:txBody>
                    <a:bodyPr/>
                    <a:lstStyle/>
                    <a:p>
                      <a:pPr algn="l" fontAlgn="ctr"/>
                      <a:r>
                        <a:rPr lang="en-US" sz="1200" u="none" strike="noStrike" dirty="0">
                          <a:effectLst/>
                          <a:latin typeface="Arial" panose="020B0604020202020204" pitchFamily="34" charset="0"/>
                          <a:cs typeface="Arial" panose="020B0604020202020204" pitchFamily="34" charset="0"/>
                        </a:rPr>
                        <a:t>1st </a:t>
                      </a:r>
                      <a:r>
                        <a:rPr lang="en-US" sz="1200" u="none" strike="noStrike" dirty="0" smtClean="0">
                          <a:effectLst/>
                          <a:latin typeface="Arial" panose="020B0604020202020204" pitchFamily="34" charset="0"/>
                          <a:cs typeface="Arial" panose="020B0604020202020204" pitchFamily="34" charset="0"/>
                        </a:rPr>
                        <a:t>Dissemination </a:t>
                      </a:r>
                      <a:r>
                        <a:rPr lang="en-US" sz="1200" u="none" strike="noStrike" dirty="0">
                          <a:effectLst/>
                          <a:latin typeface="Arial" panose="020B0604020202020204" pitchFamily="34" charset="0"/>
                          <a:cs typeface="Arial" panose="020B0604020202020204" pitchFamily="34" charset="0"/>
                        </a:rPr>
                        <a:t>Event /  </a:t>
                      </a:r>
                      <a:endParaRPr lang="en-US" sz="1200" u="none" strike="noStrike" dirty="0" smtClean="0">
                        <a:effectLst/>
                        <a:latin typeface="Arial" panose="020B0604020202020204" pitchFamily="34" charset="0"/>
                        <a:cs typeface="Arial" panose="020B0604020202020204" pitchFamily="34" charset="0"/>
                      </a:endParaRPr>
                    </a:p>
                    <a:p>
                      <a:pPr algn="l" fontAlgn="ctr"/>
                      <a:r>
                        <a:rPr lang="en-US" sz="1200" u="none" strike="noStrike" dirty="0" smtClean="0">
                          <a:effectLst/>
                          <a:latin typeface="Arial" panose="020B0604020202020204" pitchFamily="34" charset="0"/>
                          <a:cs typeface="Arial" panose="020B0604020202020204" pitchFamily="34" charset="0"/>
                        </a:rPr>
                        <a:t>Local </a:t>
                      </a:r>
                      <a:r>
                        <a:rPr lang="en-US" sz="1200" u="none" strike="noStrike" dirty="0">
                          <a:effectLst/>
                          <a:latin typeface="Arial" panose="020B0604020202020204" pitchFamily="34" charset="0"/>
                          <a:cs typeface="Arial" panose="020B0604020202020204" pitchFamily="34" charset="0"/>
                        </a:rPr>
                        <a:t>Stakeholder Group meeting ITALY</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s-ES" sz="1200" u="none" strike="noStrike" dirty="0" err="1">
                          <a:effectLst/>
                          <a:latin typeface="Arial" panose="020B0604020202020204" pitchFamily="34" charset="0"/>
                          <a:cs typeface="Arial" panose="020B0604020202020204" pitchFamily="34" charset="0"/>
                        </a:rPr>
                        <a:t>Meeting_Event</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s-ES" sz="1200" u="none" strike="noStrike" dirty="0">
                          <a:effectLst/>
                          <a:latin typeface="Arial" panose="020B0604020202020204" pitchFamily="34" charset="0"/>
                          <a:cs typeface="Arial" panose="020B0604020202020204" pitchFamily="34" charset="0"/>
                        </a:rPr>
                        <a:t>Polito-Piamonte</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vMerge="1">
                  <a:txBody>
                    <a:bodyPr/>
                    <a:lstStyle/>
                    <a:p>
                      <a:endParaRPr lang="eu-ES"/>
                    </a:p>
                  </a:txBody>
                  <a:tcPr/>
                </a:tc>
              </a:tr>
              <a:tr h="590164">
                <a:tc>
                  <a:txBody>
                    <a:bodyPr/>
                    <a:lstStyle/>
                    <a:p>
                      <a:pPr algn="l" fontAlgn="ctr"/>
                      <a:r>
                        <a:rPr lang="en-US" sz="1200" u="none" strike="noStrike" dirty="0">
                          <a:effectLst/>
                          <a:latin typeface="Arial" panose="020B0604020202020204" pitchFamily="34" charset="0"/>
                          <a:cs typeface="Arial" panose="020B0604020202020204" pitchFamily="34" charset="0"/>
                        </a:rPr>
                        <a:t>1st </a:t>
                      </a:r>
                      <a:r>
                        <a:rPr lang="en-US" sz="1200" u="none" strike="noStrike" dirty="0" smtClean="0">
                          <a:effectLst/>
                          <a:latin typeface="Arial" panose="020B0604020202020204" pitchFamily="34" charset="0"/>
                          <a:cs typeface="Arial" panose="020B0604020202020204" pitchFamily="34" charset="0"/>
                        </a:rPr>
                        <a:t>Dissemination </a:t>
                      </a:r>
                      <a:r>
                        <a:rPr lang="en-US" sz="1200" u="none" strike="noStrike" dirty="0">
                          <a:effectLst/>
                          <a:latin typeface="Arial" panose="020B0604020202020204" pitchFamily="34" charset="0"/>
                          <a:cs typeface="Arial" panose="020B0604020202020204" pitchFamily="34" charset="0"/>
                        </a:rPr>
                        <a:t>Event /  </a:t>
                      </a:r>
                      <a:endParaRPr lang="en-US" sz="1200" u="none" strike="noStrike" dirty="0" smtClean="0">
                        <a:effectLst/>
                        <a:latin typeface="Arial" panose="020B0604020202020204" pitchFamily="34" charset="0"/>
                        <a:cs typeface="Arial" panose="020B0604020202020204" pitchFamily="34" charset="0"/>
                      </a:endParaRPr>
                    </a:p>
                    <a:p>
                      <a:pPr algn="l" fontAlgn="ctr"/>
                      <a:r>
                        <a:rPr lang="en-US" sz="1200" u="none" strike="noStrike" dirty="0" smtClean="0">
                          <a:effectLst/>
                          <a:latin typeface="Arial" panose="020B0604020202020204" pitchFamily="34" charset="0"/>
                          <a:cs typeface="Arial" panose="020B0604020202020204" pitchFamily="34" charset="0"/>
                        </a:rPr>
                        <a:t>Local </a:t>
                      </a:r>
                      <a:r>
                        <a:rPr lang="en-US" sz="1200" u="none" strike="noStrike" dirty="0">
                          <a:effectLst/>
                          <a:latin typeface="Arial" panose="020B0604020202020204" pitchFamily="34" charset="0"/>
                          <a:cs typeface="Arial" panose="020B0604020202020204" pitchFamily="34" charset="0"/>
                        </a:rPr>
                        <a:t>Stakeholder Group meeting ROMANIA</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s-ES" sz="1200" u="none" strike="noStrike" dirty="0" err="1">
                          <a:effectLst/>
                          <a:latin typeface="Arial" panose="020B0604020202020204" pitchFamily="34" charset="0"/>
                          <a:cs typeface="Arial" panose="020B0604020202020204" pitchFamily="34" charset="0"/>
                        </a:rPr>
                        <a:t>Meeting_Event</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s-ES" sz="1200" u="none" strike="noStrike" dirty="0">
                          <a:effectLst/>
                          <a:latin typeface="Arial" panose="020B0604020202020204" pitchFamily="34" charset="0"/>
                          <a:cs typeface="Arial" panose="020B0604020202020204" pitchFamily="34" charset="0"/>
                        </a:rPr>
                        <a:t>Romania</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vMerge="1">
                  <a:txBody>
                    <a:bodyPr/>
                    <a:lstStyle/>
                    <a:p>
                      <a:endParaRPr lang="eu-ES"/>
                    </a:p>
                  </a:txBody>
                  <a:tcPr/>
                </a:tc>
              </a:tr>
              <a:tr h="590164">
                <a:tc>
                  <a:txBody>
                    <a:bodyPr/>
                    <a:lstStyle/>
                    <a:p>
                      <a:pPr algn="l" fontAlgn="ctr"/>
                      <a:r>
                        <a:rPr lang="en-US" sz="1200" u="none" strike="noStrike" dirty="0" smtClean="0">
                          <a:effectLst/>
                          <a:latin typeface="Arial" panose="020B0604020202020204" pitchFamily="34" charset="0"/>
                          <a:cs typeface="Arial" panose="020B0604020202020204" pitchFamily="34" charset="0"/>
                        </a:rPr>
                        <a:t>1st Dissemination </a:t>
                      </a:r>
                      <a:r>
                        <a:rPr lang="en-US" sz="1200" u="none" strike="noStrike" dirty="0">
                          <a:effectLst/>
                          <a:latin typeface="Arial" panose="020B0604020202020204" pitchFamily="34" charset="0"/>
                          <a:cs typeface="Arial" panose="020B0604020202020204" pitchFamily="34" charset="0"/>
                        </a:rPr>
                        <a:t>Event </a:t>
                      </a:r>
                      <a:r>
                        <a:rPr lang="en-US" sz="1200" u="none" strike="noStrike" dirty="0" smtClean="0">
                          <a:effectLst/>
                          <a:latin typeface="Arial" panose="020B0604020202020204" pitchFamily="34" charset="0"/>
                          <a:cs typeface="Arial" panose="020B0604020202020204" pitchFamily="34" charset="0"/>
                        </a:rPr>
                        <a:t>/</a:t>
                      </a:r>
                    </a:p>
                    <a:p>
                      <a:pPr algn="l" fontAlgn="ct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Local Stakeholder Group meeting SLOVENIA</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s-ES" sz="1200" u="none" strike="noStrike">
                          <a:effectLst/>
                          <a:latin typeface="Arial" panose="020B0604020202020204" pitchFamily="34" charset="0"/>
                          <a:cs typeface="Arial" panose="020B0604020202020204" pitchFamily="34" charset="0"/>
                        </a:rPr>
                        <a:t>Meeting_Event</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s-ES" sz="1200" u="none" strike="noStrike" dirty="0" err="1">
                          <a:effectLst/>
                          <a:latin typeface="Arial" panose="020B0604020202020204" pitchFamily="34" charset="0"/>
                          <a:cs typeface="Arial" panose="020B0604020202020204" pitchFamily="34" charset="0"/>
                        </a:rPr>
                        <a:t>Slovenia</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vMerge="1">
                  <a:txBody>
                    <a:bodyPr/>
                    <a:lstStyle/>
                    <a:p>
                      <a:endParaRPr lang="eu-ES"/>
                    </a:p>
                  </a:txBody>
                  <a:tcPr/>
                </a:tc>
              </a:tr>
              <a:tr h="396527">
                <a:tc>
                  <a:txBody>
                    <a:bodyPr/>
                    <a:lstStyle/>
                    <a:p>
                      <a:pPr algn="l" fontAlgn="ctr"/>
                      <a:r>
                        <a:rPr lang="en-US" sz="1200" u="none" strike="noStrike">
                          <a:effectLst/>
                          <a:latin typeface="Arial" panose="020B0604020202020204" pitchFamily="34" charset="0"/>
                          <a:cs typeface="Arial" panose="020B0604020202020204" pitchFamily="34" charset="0"/>
                        </a:rPr>
                        <a:t>1st Local Stakeholder Group meeting</a:t>
                      </a:r>
                      <a:endParaRPr lang="en-US" sz="1200" b="0" i="0" u="none" strike="noStrike">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s-ES" sz="1200" u="none" strike="noStrike">
                          <a:effectLst/>
                          <a:latin typeface="Arial" panose="020B0604020202020204" pitchFamily="34" charset="0"/>
                          <a:cs typeface="Arial" panose="020B0604020202020204" pitchFamily="34" charset="0"/>
                        </a:rPr>
                        <a:t>Meeting_Event</a:t>
                      </a:r>
                      <a:endParaRPr lang="es-ES" sz="1200" b="0" i="0" u="none" strike="noStrike">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s-ES" sz="1200" u="none" strike="noStrike" dirty="0" smtClean="0">
                          <a:effectLst/>
                          <a:latin typeface="Arial" panose="020B0604020202020204" pitchFamily="34" charset="0"/>
                          <a:cs typeface="Arial" panose="020B0604020202020204" pitchFamily="34" charset="0"/>
                        </a:rPr>
                        <a:t>---</a:t>
                      </a:r>
                      <a:endParaRPr lang="es-ES" sz="12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vMerge="1">
                  <a:txBody>
                    <a:bodyPr/>
                    <a:lstStyle/>
                    <a:p>
                      <a:endParaRPr lang="eu-ES"/>
                    </a:p>
                  </a:txBody>
                  <a:tcPr/>
                </a:tc>
              </a:tr>
              <a:tr h="629130">
                <a:tc>
                  <a:txBody>
                    <a:bodyPr/>
                    <a:lstStyle/>
                    <a:p>
                      <a:pPr algn="l" fontAlgn="ctr"/>
                      <a:r>
                        <a:rPr lang="en-US" sz="1200" u="none" strike="noStrike">
                          <a:effectLst/>
                          <a:latin typeface="Arial" panose="020B0604020202020204" pitchFamily="34" charset="0"/>
                          <a:cs typeface="Arial" panose="020B0604020202020204" pitchFamily="34" charset="0"/>
                        </a:rPr>
                        <a:t>1st Field Visit PIEDMONT FIELD VISIT</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s-ES" sz="1200" u="none" strike="noStrike">
                          <a:effectLst/>
                          <a:latin typeface="Arial" panose="020B0604020202020204" pitchFamily="34" charset="0"/>
                          <a:cs typeface="Arial" panose="020B0604020202020204" pitchFamily="34" charset="0"/>
                        </a:rPr>
                        <a:t>Field Visit</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s-ES" sz="1200" u="none" strike="noStrike" dirty="0">
                          <a:effectLst/>
                          <a:latin typeface="Arial" panose="020B0604020202020204" pitchFamily="34" charset="0"/>
                          <a:cs typeface="Arial" panose="020B0604020202020204" pitchFamily="34" charset="0"/>
                        </a:rPr>
                        <a:t>Polito-Piamonte</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400" u="none" strike="noStrike" dirty="0">
                          <a:effectLst/>
                          <a:latin typeface="Arial" panose="020B0604020202020204" pitchFamily="34" charset="0"/>
                          <a:cs typeface="Arial" panose="020B0604020202020204" pitchFamily="34" charset="0"/>
                        </a:rPr>
                        <a:t>Stakeholders are also expected to take part in the 7 field visits. </a:t>
                      </a:r>
                      <a:endParaRPr lang="en-US" sz="1400" u="none" strike="noStrike" dirty="0" smtClean="0">
                        <a:effectLst/>
                        <a:latin typeface="Arial" panose="020B0604020202020204" pitchFamily="34" charset="0"/>
                        <a:cs typeface="Arial" panose="020B0604020202020204" pitchFamily="34" charset="0"/>
                      </a:endParaRPr>
                    </a:p>
                    <a:p>
                      <a:pPr algn="l" fontAlgn="ctr"/>
                      <a:r>
                        <a:rPr lang="en-US" sz="1400" u="none" strike="noStrike" dirty="0" err="1" smtClean="0">
                          <a:effectLst/>
                          <a:latin typeface="Arial" panose="020B0604020202020204" pitchFamily="34" charset="0"/>
                          <a:cs typeface="Arial" panose="020B0604020202020204" pitchFamily="34" charset="0"/>
                        </a:rPr>
                        <a:t>Obj</a:t>
                      </a:r>
                      <a:r>
                        <a:rPr lang="en-US" sz="1400" u="none" strike="noStrike" dirty="0">
                          <a:effectLst/>
                          <a:latin typeface="Arial" panose="020B0604020202020204" pitchFamily="34" charset="0"/>
                          <a:cs typeface="Arial" panose="020B0604020202020204" pitchFamily="34" charset="0"/>
                        </a:rPr>
                        <a:t>: to learn good practices from other regions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396527">
                <a:tc>
                  <a:txBody>
                    <a:bodyPr/>
                    <a:lstStyle/>
                    <a:p>
                      <a:pPr algn="l" fontAlgn="ctr"/>
                      <a:r>
                        <a:rPr lang="en-US" sz="1200" u="none" strike="noStrike" dirty="0">
                          <a:effectLst/>
                          <a:latin typeface="Arial" panose="020B0604020202020204" pitchFamily="34" charset="0"/>
                          <a:cs typeface="Arial" panose="020B0604020202020204" pitchFamily="34" charset="0"/>
                        </a:rPr>
                        <a:t>2nd Field Visit AQUITAINE FIELD VISIT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s-ES" sz="1200" u="none" strike="noStrike">
                          <a:effectLst/>
                          <a:latin typeface="Arial" panose="020B0604020202020204" pitchFamily="34" charset="0"/>
                          <a:cs typeface="Arial" panose="020B0604020202020204" pitchFamily="34" charset="0"/>
                        </a:rPr>
                        <a:t>Field Visit</a:t>
                      </a:r>
                      <a:endParaRPr lang="es-E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s-ES" sz="1200" u="none" strike="noStrike" dirty="0">
                          <a:effectLst/>
                          <a:latin typeface="Arial" panose="020B0604020202020204" pitchFamily="34" charset="0"/>
                          <a:cs typeface="Arial" panose="020B0604020202020204" pitchFamily="34" charset="0"/>
                        </a:rPr>
                        <a:t>ESTIA-APESA</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s-ES" sz="1400" u="none" strike="noStrike" dirty="0">
                          <a:effectLst/>
                          <a:latin typeface="Arial" panose="020B0604020202020204" pitchFamily="34" charset="0"/>
                          <a:cs typeface="Arial" panose="020B0604020202020204" pitchFamily="34" charset="0"/>
                        </a:rPr>
                        <a:t> </a:t>
                      </a:r>
                      <a:endParaRPr lang="es-E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bl>
          </a:graphicData>
        </a:graphic>
      </p:graphicFrame>
      <p:sp>
        <p:nvSpPr>
          <p:cNvPr id="7" name="Título 2"/>
          <p:cNvSpPr>
            <a:spLocks noGrp="1"/>
          </p:cNvSpPr>
          <p:nvPr>
            <p:ph type="title"/>
          </p:nvPr>
        </p:nvSpPr>
        <p:spPr>
          <a:xfrm>
            <a:off x="293528" y="180231"/>
            <a:ext cx="9392578" cy="493314"/>
          </a:xfrm>
        </p:spPr>
        <p:txBody>
          <a:bodyPr/>
          <a:lstStyle/>
          <a:p>
            <a:r>
              <a:rPr lang="eu-ES" dirty="0" err="1" smtClean="0"/>
              <a:t>Next</a:t>
            </a:r>
            <a:r>
              <a:rPr lang="eu-ES" dirty="0" smtClean="0"/>
              <a:t> </a:t>
            </a:r>
            <a:r>
              <a:rPr lang="eu-ES" dirty="0" err="1" smtClean="0"/>
              <a:t>steps</a:t>
            </a:r>
            <a:r>
              <a:rPr lang="eu-ES" dirty="0"/>
              <a:t>:</a:t>
            </a:r>
            <a:r>
              <a:rPr lang="eu-ES" dirty="0" smtClean="0"/>
              <a:t> </a:t>
            </a:r>
            <a:r>
              <a:rPr lang="eu-ES" dirty="0" err="1" smtClean="0"/>
              <a:t>Implementation</a:t>
            </a:r>
            <a:r>
              <a:rPr lang="eu-ES" dirty="0" smtClean="0"/>
              <a:t> Plan </a:t>
            </a:r>
            <a:r>
              <a:rPr lang="eu-ES" dirty="0" err="1" smtClean="0"/>
              <a:t>example</a:t>
            </a:r>
            <a:r>
              <a:rPr lang="eu-ES" dirty="0" smtClean="0"/>
              <a:t> S1</a:t>
            </a:r>
            <a:endParaRPr lang="eu-ES" dirty="0"/>
          </a:p>
        </p:txBody>
      </p:sp>
    </p:spTree>
    <p:extLst>
      <p:ext uri="{BB962C8B-B14F-4D97-AF65-F5344CB8AC3E}">
        <p14:creationId xmlns:p14="http://schemas.microsoft.com/office/powerpoint/2010/main" val="1622390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5E04C7A7-F720-4681-8EEE-00A4781EA922}" type="slidenum">
              <a:rPr lang="it-IT" smtClean="0"/>
              <a:pPr/>
              <a:t>11</a:t>
            </a:fld>
            <a:endParaRPr lang="it-IT" dirty="0"/>
          </a:p>
        </p:txBody>
      </p:sp>
      <p:pic>
        <p:nvPicPr>
          <p:cNvPr id="5" name="Imagen 4"/>
          <p:cNvPicPr>
            <a:picLocks noChangeAspect="1"/>
          </p:cNvPicPr>
          <p:nvPr/>
        </p:nvPicPr>
        <p:blipFill rotWithShape="1">
          <a:blip r:embed="rId2"/>
          <a:srcRect l="22175" t="18955" r="22179" b="17623"/>
          <a:stretch/>
        </p:blipFill>
        <p:spPr>
          <a:xfrm>
            <a:off x="954212" y="1900064"/>
            <a:ext cx="7632278" cy="5436815"/>
          </a:xfrm>
          <a:prstGeom prst="rect">
            <a:avLst/>
          </a:prstGeom>
        </p:spPr>
      </p:pic>
      <p:sp>
        <p:nvSpPr>
          <p:cNvPr id="6" name="Título 2"/>
          <p:cNvSpPr>
            <a:spLocks noGrp="1"/>
          </p:cNvSpPr>
          <p:nvPr>
            <p:ph type="title"/>
          </p:nvPr>
        </p:nvSpPr>
        <p:spPr>
          <a:xfrm>
            <a:off x="293528" y="180231"/>
            <a:ext cx="9392578" cy="493314"/>
          </a:xfrm>
        </p:spPr>
        <p:txBody>
          <a:bodyPr/>
          <a:lstStyle/>
          <a:p>
            <a:r>
              <a:rPr lang="es-ES" dirty="0" err="1" smtClean="0"/>
              <a:t>Interreg</a:t>
            </a:r>
            <a:r>
              <a:rPr lang="es-ES" dirty="0" smtClean="0"/>
              <a:t> </a:t>
            </a:r>
            <a:r>
              <a:rPr lang="es-ES" dirty="0" err="1" smtClean="0"/>
              <a:t>Europe</a:t>
            </a:r>
            <a:r>
              <a:rPr lang="es-ES" dirty="0" smtClean="0"/>
              <a:t> </a:t>
            </a:r>
            <a:r>
              <a:rPr lang="es-ES" dirty="0" err="1" smtClean="0"/>
              <a:t>Graphic</a:t>
            </a:r>
            <a:r>
              <a:rPr lang="es-ES" dirty="0" smtClean="0"/>
              <a:t> Book:</a:t>
            </a:r>
            <a:endParaRPr lang="es-ES" dirty="0"/>
          </a:p>
        </p:txBody>
      </p:sp>
      <p:sp>
        <p:nvSpPr>
          <p:cNvPr id="8" name="CuadroTexto 7"/>
          <p:cNvSpPr txBox="1"/>
          <p:nvPr/>
        </p:nvSpPr>
        <p:spPr>
          <a:xfrm>
            <a:off x="467102" y="972319"/>
            <a:ext cx="8407990" cy="415498"/>
          </a:xfrm>
          <a:prstGeom prst="rect">
            <a:avLst/>
          </a:prstGeom>
          <a:noFill/>
        </p:spPr>
        <p:txBody>
          <a:bodyPr wrap="square" rtlCol="0">
            <a:spAutoFit/>
          </a:bodyPr>
          <a:lstStyle/>
          <a:p>
            <a:r>
              <a:rPr lang="en-US" dirty="0"/>
              <a:t>The </a:t>
            </a:r>
            <a:r>
              <a:rPr lang="en-US" dirty="0" err="1" smtClean="0"/>
              <a:t>Interreg</a:t>
            </a:r>
            <a:r>
              <a:rPr lang="en-US" dirty="0" smtClean="0"/>
              <a:t> Europe Graphic guide is in the link below :</a:t>
            </a:r>
            <a:endParaRPr lang="en-US" dirty="0"/>
          </a:p>
        </p:txBody>
      </p:sp>
      <p:sp>
        <p:nvSpPr>
          <p:cNvPr id="2" name="Rectángulo 1"/>
          <p:cNvSpPr/>
          <p:nvPr/>
        </p:nvSpPr>
        <p:spPr>
          <a:xfrm>
            <a:off x="501010" y="1397719"/>
            <a:ext cx="5346700" cy="246221"/>
          </a:xfrm>
          <a:prstGeom prst="rect">
            <a:avLst/>
          </a:prstGeom>
        </p:spPr>
        <p:txBody>
          <a:bodyPr>
            <a:spAutoFit/>
          </a:bodyPr>
          <a:lstStyle/>
          <a:p>
            <a:r>
              <a:rPr lang="es-ES" sz="1000" dirty="0">
                <a:latin typeface="Arial" panose="020B0604020202020204" pitchFamily="34" charset="0"/>
                <a:cs typeface="Arial" panose="020B0604020202020204" pitchFamily="34" charset="0"/>
              </a:rPr>
              <a:t>https://drive.google.com/folderview?id=0B1x-EszTKQAwLTJCQ1llWS0tdHc&amp;usp=sharing</a:t>
            </a:r>
          </a:p>
        </p:txBody>
      </p:sp>
    </p:spTree>
    <p:extLst>
      <p:ext uri="{BB962C8B-B14F-4D97-AF65-F5344CB8AC3E}">
        <p14:creationId xmlns:p14="http://schemas.microsoft.com/office/powerpoint/2010/main" val="1899432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93528" y="180231"/>
            <a:ext cx="9392578" cy="493314"/>
          </a:xfrm>
        </p:spPr>
        <p:txBody>
          <a:bodyPr/>
          <a:lstStyle/>
          <a:p>
            <a:r>
              <a:rPr lang="es-ES" dirty="0" err="1" smtClean="0"/>
              <a:t>Designing</a:t>
            </a:r>
            <a:r>
              <a:rPr lang="es-ES" dirty="0" smtClean="0"/>
              <a:t> a Project </a:t>
            </a:r>
            <a:r>
              <a:rPr lang="es-ES" dirty="0" err="1" smtClean="0"/>
              <a:t>communication</a:t>
            </a:r>
            <a:r>
              <a:rPr lang="es-ES" dirty="0" smtClean="0"/>
              <a:t> </a:t>
            </a:r>
            <a:r>
              <a:rPr lang="es-ES" dirty="0" err="1" smtClean="0"/>
              <a:t>strategy</a:t>
            </a:r>
            <a:r>
              <a:rPr lang="es-ES" dirty="0" smtClean="0"/>
              <a:t>:</a:t>
            </a:r>
            <a:endParaRPr lang="es-ES" dirty="0"/>
          </a:p>
        </p:txBody>
      </p:sp>
      <p:sp>
        <p:nvSpPr>
          <p:cNvPr id="4" name="Marcador de número de diapositiva 3"/>
          <p:cNvSpPr>
            <a:spLocks noGrp="1"/>
          </p:cNvSpPr>
          <p:nvPr>
            <p:ph type="sldNum" sz="quarter" idx="12"/>
          </p:nvPr>
        </p:nvSpPr>
        <p:spPr/>
        <p:txBody>
          <a:bodyPr/>
          <a:lstStyle/>
          <a:p>
            <a:fld id="{5E04C7A7-F720-4681-8EEE-00A4781EA922}" type="slidenum">
              <a:rPr lang="it-IT" smtClean="0"/>
              <a:pPr/>
              <a:t>12</a:t>
            </a:fld>
            <a:endParaRPr lang="it-IT" dirty="0"/>
          </a:p>
        </p:txBody>
      </p:sp>
      <p:sp>
        <p:nvSpPr>
          <p:cNvPr id="7" name="CuadroTexto 6"/>
          <p:cNvSpPr txBox="1"/>
          <p:nvPr/>
        </p:nvSpPr>
        <p:spPr>
          <a:xfrm>
            <a:off x="467102" y="972319"/>
            <a:ext cx="8407990" cy="415498"/>
          </a:xfrm>
          <a:prstGeom prst="rect">
            <a:avLst/>
          </a:prstGeom>
          <a:noFill/>
        </p:spPr>
        <p:txBody>
          <a:bodyPr wrap="square" rtlCol="0">
            <a:spAutoFit/>
          </a:bodyPr>
          <a:lstStyle/>
          <a:p>
            <a:r>
              <a:rPr lang="en-US" dirty="0"/>
              <a:t>The </a:t>
            </a:r>
            <a:r>
              <a:rPr lang="en-US" dirty="0" smtClean="0"/>
              <a:t>Communication Plan Strategy documents are </a:t>
            </a:r>
            <a:r>
              <a:rPr lang="en-US" dirty="0"/>
              <a:t>in the link below:</a:t>
            </a:r>
          </a:p>
        </p:txBody>
      </p:sp>
      <p:pic>
        <p:nvPicPr>
          <p:cNvPr id="6" name="Imagen 5"/>
          <p:cNvPicPr>
            <a:picLocks noChangeAspect="1"/>
          </p:cNvPicPr>
          <p:nvPr/>
        </p:nvPicPr>
        <p:blipFill rotWithShape="1">
          <a:blip r:embed="rId2"/>
          <a:srcRect l="22574" t="34192" r="38114" b="38604"/>
          <a:stretch/>
        </p:blipFill>
        <p:spPr>
          <a:xfrm>
            <a:off x="162124" y="1992125"/>
            <a:ext cx="5392127" cy="2332098"/>
          </a:xfrm>
          <a:prstGeom prst="rect">
            <a:avLst/>
          </a:prstGeom>
        </p:spPr>
      </p:pic>
      <p:pic>
        <p:nvPicPr>
          <p:cNvPr id="10" name="Imagen 9"/>
          <p:cNvPicPr>
            <a:picLocks noChangeAspect="1"/>
          </p:cNvPicPr>
          <p:nvPr/>
        </p:nvPicPr>
        <p:blipFill rotWithShape="1">
          <a:blip r:embed="rId3"/>
          <a:srcRect l="23750" t="26040" r="23225" b="23561"/>
          <a:stretch/>
        </p:blipFill>
        <p:spPr>
          <a:xfrm>
            <a:off x="4410596" y="3556926"/>
            <a:ext cx="5831176" cy="3464065"/>
          </a:xfrm>
          <a:prstGeom prst="rect">
            <a:avLst/>
          </a:prstGeom>
        </p:spPr>
      </p:pic>
      <p:sp>
        <p:nvSpPr>
          <p:cNvPr id="8" name="Rectángulo 7"/>
          <p:cNvSpPr/>
          <p:nvPr/>
        </p:nvSpPr>
        <p:spPr>
          <a:xfrm>
            <a:off x="501010" y="1397719"/>
            <a:ext cx="5346700" cy="246221"/>
          </a:xfrm>
          <a:prstGeom prst="rect">
            <a:avLst/>
          </a:prstGeom>
        </p:spPr>
        <p:txBody>
          <a:bodyPr>
            <a:spAutoFit/>
          </a:bodyPr>
          <a:lstStyle/>
          <a:p>
            <a:r>
              <a:rPr lang="es-ES" sz="1000" dirty="0">
                <a:latin typeface="Arial" panose="020B0604020202020204" pitchFamily="34" charset="0"/>
                <a:cs typeface="Arial" panose="020B0604020202020204" pitchFamily="34" charset="0"/>
              </a:rPr>
              <a:t>https://drive.google.com/folderview?id=0B1x-EszTKQAwLTJCQ1llWS0tdHc&amp;usp=sharing</a:t>
            </a:r>
          </a:p>
        </p:txBody>
      </p:sp>
    </p:spTree>
    <p:extLst>
      <p:ext uri="{BB962C8B-B14F-4D97-AF65-F5344CB8AC3E}">
        <p14:creationId xmlns:p14="http://schemas.microsoft.com/office/powerpoint/2010/main" val="1175811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93528" y="180231"/>
            <a:ext cx="9392578" cy="493314"/>
          </a:xfrm>
        </p:spPr>
        <p:txBody>
          <a:bodyPr/>
          <a:lstStyle/>
          <a:p>
            <a:r>
              <a:rPr lang="es-ES" dirty="0"/>
              <a:t>STEP 1_Target </a:t>
            </a:r>
            <a:r>
              <a:rPr lang="es-ES" dirty="0" err="1"/>
              <a:t>Group</a:t>
            </a:r>
            <a:r>
              <a:rPr lang="es-ES" dirty="0"/>
              <a:t> </a:t>
            </a:r>
            <a:r>
              <a:rPr lang="es-ES" dirty="0" err="1" smtClean="0"/>
              <a:t>Mapping</a:t>
            </a:r>
            <a:r>
              <a:rPr lang="es-ES" dirty="0" smtClean="0"/>
              <a:t> </a:t>
            </a:r>
            <a:r>
              <a:rPr lang="es-ES" dirty="0"/>
              <a:t>&amp; </a:t>
            </a:r>
            <a:r>
              <a:rPr lang="es-ES" dirty="0" err="1"/>
              <a:t>Planning</a:t>
            </a:r>
            <a:r>
              <a:rPr lang="es-ES" dirty="0"/>
              <a:t>:</a:t>
            </a:r>
          </a:p>
        </p:txBody>
      </p:sp>
      <p:sp>
        <p:nvSpPr>
          <p:cNvPr id="4" name="Marcador de número de diapositiva 3"/>
          <p:cNvSpPr>
            <a:spLocks noGrp="1"/>
          </p:cNvSpPr>
          <p:nvPr>
            <p:ph type="sldNum" sz="quarter" idx="12"/>
          </p:nvPr>
        </p:nvSpPr>
        <p:spPr/>
        <p:txBody>
          <a:bodyPr/>
          <a:lstStyle/>
          <a:p>
            <a:fld id="{5E04C7A7-F720-4681-8EEE-00A4781EA922}" type="slidenum">
              <a:rPr lang="it-IT" smtClean="0"/>
              <a:pPr/>
              <a:t>13</a:t>
            </a:fld>
            <a:endParaRPr lang="it-IT" dirty="0"/>
          </a:p>
        </p:txBody>
      </p:sp>
      <p:sp>
        <p:nvSpPr>
          <p:cNvPr id="7" name="CuadroTexto 6"/>
          <p:cNvSpPr txBox="1"/>
          <p:nvPr/>
        </p:nvSpPr>
        <p:spPr>
          <a:xfrm>
            <a:off x="467102" y="972319"/>
            <a:ext cx="8407990" cy="415498"/>
          </a:xfrm>
          <a:prstGeom prst="rect">
            <a:avLst/>
          </a:prstGeom>
          <a:noFill/>
        </p:spPr>
        <p:txBody>
          <a:bodyPr wrap="square" rtlCol="0">
            <a:spAutoFit/>
          </a:bodyPr>
          <a:lstStyle/>
          <a:p>
            <a:r>
              <a:rPr lang="en-US" dirty="0"/>
              <a:t>The </a:t>
            </a:r>
            <a:r>
              <a:rPr lang="en-US" dirty="0" smtClean="0"/>
              <a:t>Communication Plan Strategy documents are </a:t>
            </a:r>
            <a:r>
              <a:rPr lang="en-US" dirty="0"/>
              <a:t>in the link below:</a:t>
            </a:r>
          </a:p>
        </p:txBody>
      </p:sp>
      <p:pic>
        <p:nvPicPr>
          <p:cNvPr id="2" name="Imagen 1"/>
          <p:cNvPicPr>
            <a:picLocks noChangeAspect="1"/>
          </p:cNvPicPr>
          <p:nvPr/>
        </p:nvPicPr>
        <p:blipFill>
          <a:blip r:embed="rId2"/>
          <a:stretch>
            <a:fillRect/>
          </a:stretch>
        </p:blipFill>
        <p:spPr>
          <a:xfrm>
            <a:off x="738188" y="1721466"/>
            <a:ext cx="8772472" cy="5671617"/>
          </a:xfrm>
          <a:prstGeom prst="rect">
            <a:avLst/>
          </a:prstGeom>
        </p:spPr>
      </p:pic>
      <p:sp>
        <p:nvSpPr>
          <p:cNvPr id="8" name="Rectángulo 7"/>
          <p:cNvSpPr/>
          <p:nvPr/>
        </p:nvSpPr>
        <p:spPr>
          <a:xfrm>
            <a:off x="501010" y="1397719"/>
            <a:ext cx="5346700" cy="246221"/>
          </a:xfrm>
          <a:prstGeom prst="rect">
            <a:avLst/>
          </a:prstGeom>
        </p:spPr>
        <p:txBody>
          <a:bodyPr>
            <a:spAutoFit/>
          </a:bodyPr>
          <a:lstStyle/>
          <a:p>
            <a:r>
              <a:rPr lang="es-ES" sz="1000" dirty="0">
                <a:latin typeface="Arial" panose="020B0604020202020204" pitchFamily="34" charset="0"/>
                <a:cs typeface="Arial" panose="020B0604020202020204" pitchFamily="34" charset="0"/>
              </a:rPr>
              <a:t>https://drive.google.com/folderview?id=0B1x-EszTKQAwLTJCQ1llWS0tdHc&amp;usp=sharing</a:t>
            </a:r>
          </a:p>
        </p:txBody>
      </p:sp>
    </p:spTree>
    <p:extLst>
      <p:ext uri="{BB962C8B-B14F-4D97-AF65-F5344CB8AC3E}">
        <p14:creationId xmlns:p14="http://schemas.microsoft.com/office/powerpoint/2010/main" val="438443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93528" y="180231"/>
            <a:ext cx="9392578" cy="493314"/>
          </a:xfrm>
        </p:spPr>
        <p:txBody>
          <a:bodyPr/>
          <a:lstStyle/>
          <a:p>
            <a:r>
              <a:rPr lang="es-ES" dirty="0"/>
              <a:t>STEP 2_Target </a:t>
            </a:r>
            <a:r>
              <a:rPr lang="es-ES" dirty="0" err="1"/>
              <a:t>Group</a:t>
            </a:r>
            <a:r>
              <a:rPr lang="es-ES" dirty="0"/>
              <a:t> </a:t>
            </a:r>
            <a:r>
              <a:rPr lang="es-ES" dirty="0" err="1" smtClean="0"/>
              <a:t>Mapping</a:t>
            </a:r>
            <a:r>
              <a:rPr lang="es-ES" dirty="0" smtClean="0"/>
              <a:t> </a:t>
            </a:r>
            <a:r>
              <a:rPr lang="es-ES" dirty="0"/>
              <a:t>&amp; </a:t>
            </a:r>
            <a:r>
              <a:rPr lang="es-ES" dirty="0" err="1"/>
              <a:t>Planning</a:t>
            </a:r>
            <a:r>
              <a:rPr lang="es-ES" dirty="0"/>
              <a:t>:</a:t>
            </a:r>
          </a:p>
        </p:txBody>
      </p:sp>
      <p:sp>
        <p:nvSpPr>
          <p:cNvPr id="4" name="Marcador de número de diapositiva 3"/>
          <p:cNvSpPr>
            <a:spLocks noGrp="1"/>
          </p:cNvSpPr>
          <p:nvPr>
            <p:ph type="sldNum" sz="quarter" idx="12"/>
          </p:nvPr>
        </p:nvSpPr>
        <p:spPr/>
        <p:txBody>
          <a:bodyPr/>
          <a:lstStyle/>
          <a:p>
            <a:fld id="{5E04C7A7-F720-4681-8EEE-00A4781EA922}" type="slidenum">
              <a:rPr lang="it-IT" smtClean="0"/>
              <a:pPr/>
              <a:t>14</a:t>
            </a:fld>
            <a:endParaRPr lang="it-IT" dirty="0"/>
          </a:p>
        </p:txBody>
      </p:sp>
      <p:pic>
        <p:nvPicPr>
          <p:cNvPr id="6" name="Imagen 5"/>
          <p:cNvPicPr>
            <a:picLocks noChangeAspect="1"/>
          </p:cNvPicPr>
          <p:nvPr/>
        </p:nvPicPr>
        <p:blipFill>
          <a:blip r:embed="rId2"/>
          <a:stretch>
            <a:fillRect/>
          </a:stretch>
        </p:blipFill>
        <p:spPr>
          <a:xfrm>
            <a:off x="1242244" y="1926555"/>
            <a:ext cx="7749299" cy="5260238"/>
          </a:xfrm>
          <a:prstGeom prst="rect">
            <a:avLst/>
          </a:prstGeom>
        </p:spPr>
      </p:pic>
      <p:sp>
        <p:nvSpPr>
          <p:cNvPr id="8" name="CuadroTexto 7"/>
          <p:cNvSpPr txBox="1"/>
          <p:nvPr/>
        </p:nvSpPr>
        <p:spPr>
          <a:xfrm>
            <a:off x="467102" y="972319"/>
            <a:ext cx="8407990" cy="415498"/>
          </a:xfrm>
          <a:prstGeom prst="rect">
            <a:avLst/>
          </a:prstGeom>
          <a:noFill/>
        </p:spPr>
        <p:txBody>
          <a:bodyPr wrap="square" rtlCol="0">
            <a:spAutoFit/>
          </a:bodyPr>
          <a:lstStyle/>
          <a:p>
            <a:r>
              <a:rPr lang="en-US" dirty="0"/>
              <a:t>The </a:t>
            </a:r>
            <a:r>
              <a:rPr lang="en-US" dirty="0" smtClean="0"/>
              <a:t>Communication Plan Strategy documents are </a:t>
            </a:r>
            <a:r>
              <a:rPr lang="en-US" dirty="0"/>
              <a:t>in the link below:</a:t>
            </a:r>
          </a:p>
        </p:txBody>
      </p:sp>
      <p:sp>
        <p:nvSpPr>
          <p:cNvPr id="7" name="Rectángulo 6"/>
          <p:cNvSpPr/>
          <p:nvPr/>
        </p:nvSpPr>
        <p:spPr>
          <a:xfrm>
            <a:off x="501010" y="1397719"/>
            <a:ext cx="5346700" cy="246221"/>
          </a:xfrm>
          <a:prstGeom prst="rect">
            <a:avLst/>
          </a:prstGeom>
        </p:spPr>
        <p:txBody>
          <a:bodyPr>
            <a:spAutoFit/>
          </a:bodyPr>
          <a:lstStyle/>
          <a:p>
            <a:r>
              <a:rPr lang="es-ES" sz="1000" dirty="0">
                <a:latin typeface="Arial" panose="020B0604020202020204" pitchFamily="34" charset="0"/>
                <a:cs typeface="Arial" panose="020B0604020202020204" pitchFamily="34" charset="0"/>
              </a:rPr>
              <a:t>https://drive.google.com/folderview?id=0B1x-EszTKQAwLTJCQ1llWS0tdHc&amp;usp=sharing</a:t>
            </a:r>
          </a:p>
        </p:txBody>
      </p:sp>
    </p:spTree>
    <p:extLst>
      <p:ext uri="{BB962C8B-B14F-4D97-AF65-F5344CB8AC3E}">
        <p14:creationId xmlns:p14="http://schemas.microsoft.com/office/powerpoint/2010/main" val="3536841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93528" y="180231"/>
            <a:ext cx="9392578" cy="493314"/>
          </a:xfrm>
        </p:spPr>
        <p:txBody>
          <a:bodyPr/>
          <a:lstStyle/>
          <a:p>
            <a:r>
              <a:rPr lang="es-ES" dirty="0"/>
              <a:t>STEP 3_Target </a:t>
            </a:r>
            <a:r>
              <a:rPr lang="es-ES" dirty="0" err="1"/>
              <a:t>Group</a:t>
            </a:r>
            <a:r>
              <a:rPr lang="es-ES" dirty="0"/>
              <a:t> </a:t>
            </a:r>
            <a:r>
              <a:rPr lang="es-ES" dirty="0" err="1" smtClean="0"/>
              <a:t>Mapping</a:t>
            </a:r>
            <a:r>
              <a:rPr lang="es-ES" dirty="0" smtClean="0"/>
              <a:t> </a:t>
            </a:r>
            <a:r>
              <a:rPr lang="es-ES" dirty="0"/>
              <a:t>&amp; </a:t>
            </a:r>
            <a:r>
              <a:rPr lang="es-ES" dirty="0" err="1"/>
              <a:t>Planning</a:t>
            </a:r>
            <a:r>
              <a:rPr lang="es-ES" dirty="0"/>
              <a:t>:</a:t>
            </a:r>
          </a:p>
        </p:txBody>
      </p:sp>
      <p:sp>
        <p:nvSpPr>
          <p:cNvPr id="4" name="Marcador de número de diapositiva 3"/>
          <p:cNvSpPr>
            <a:spLocks noGrp="1"/>
          </p:cNvSpPr>
          <p:nvPr>
            <p:ph type="sldNum" sz="quarter" idx="12"/>
          </p:nvPr>
        </p:nvSpPr>
        <p:spPr/>
        <p:txBody>
          <a:bodyPr/>
          <a:lstStyle/>
          <a:p>
            <a:fld id="{5E04C7A7-F720-4681-8EEE-00A4781EA922}" type="slidenum">
              <a:rPr lang="it-IT" smtClean="0"/>
              <a:pPr/>
              <a:t>15</a:t>
            </a:fld>
            <a:endParaRPr lang="it-IT" dirty="0"/>
          </a:p>
        </p:txBody>
      </p:sp>
      <p:pic>
        <p:nvPicPr>
          <p:cNvPr id="2" name="Imagen 1"/>
          <p:cNvPicPr>
            <a:picLocks noChangeAspect="1"/>
          </p:cNvPicPr>
          <p:nvPr/>
        </p:nvPicPr>
        <p:blipFill>
          <a:blip r:embed="rId2"/>
          <a:stretch>
            <a:fillRect/>
          </a:stretch>
        </p:blipFill>
        <p:spPr>
          <a:xfrm>
            <a:off x="810196" y="1867356"/>
            <a:ext cx="8640960" cy="5619198"/>
          </a:xfrm>
          <a:prstGeom prst="rect">
            <a:avLst/>
          </a:prstGeom>
        </p:spPr>
      </p:pic>
      <p:sp>
        <p:nvSpPr>
          <p:cNvPr id="8" name="CuadroTexto 7"/>
          <p:cNvSpPr txBox="1"/>
          <p:nvPr/>
        </p:nvSpPr>
        <p:spPr>
          <a:xfrm>
            <a:off x="467102" y="972319"/>
            <a:ext cx="8407990" cy="415498"/>
          </a:xfrm>
          <a:prstGeom prst="rect">
            <a:avLst/>
          </a:prstGeom>
          <a:noFill/>
        </p:spPr>
        <p:txBody>
          <a:bodyPr wrap="square" rtlCol="0">
            <a:spAutoFit/>
          </a:bodyPr>
          <a:lstStyle/>
          <a:p>
            <a:r>
              <a:rPr lang="en-US" dirty="0"/>
              <a:t>The </a:t>
            </a:r>
            <a:r>
              <a:rPr lang="en-US" dirty="0" smtClean="0"/>
              <a:t>Communication Plan Strategy documents are </a:t>
            </a:r>
            <a:r>
              <a:rPr lang="en-US" dirty="0"/>
              <a:t>in the link below:</a:t>
            </a:r>
          </a:p>
        </p:txBody>
      </p:sp>
      <p:sp>
        <p:nvSpPr>
          <p:cNvPr id="7" name="Rectángulo 6"/>
          <p:cNvSpPr/>
          <p:nvPr/>
        </p:nvSpPr>
        <p:spPr>
          <a:xfrm>
            <a:off x="501010" y="1397719"/>
            <a:ext cx="5346700" cy="246221"/>
          </a:xfrm>
          <a:prstGeom prst="rect">
            <a:avLst/>
          </a:prstGeom>
        </p:spPr>
        <p:txBody>
          <a:bodyPr>
            <a:spAutoFit/>
          </a:bodyPr>
          <a:lstStyle/>
          <a:p>
            <a:r>
              <a:rPr lang="es-ES" sz="1000" dirty="0">
                <a:latin typeface="Arial" panose="020B0604020202020204" pitchFamily="34" charset="0"/>
                <a:cs typeface="Arial" panose="020B0604020202020204" pitchFamily="34" charset="0"/>
              </a:rPr>
              <a:t>https://drive.google.com/folderview?id=0B1x-EszTKQAwLTJCQ1llWS0tdHc&amp;usp=sharing</a:t>
            </a:r>
          </a:p>
        </p:txBody>
      </p:sp>
    </p:spTree>
    <p:extLst>
      <p:ext uri="{BB962C8B-B14F-4D97-AF65-F5344CB8AC3E}">
        <p14:creationId xmlns:p14="http://schemas.microsoft.com/office/powerpoint/2010/main" val="366406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S" dirty="0" err="1" smtClean="0"/>
              <a:t>Please</a:t>
            </a:r>
            <a:r>
              <a:rPr lang="es-ES" dirty="0" smtClean="0"/>
              <a:t>, try to post </a:t>
            </a:r>
            <a:r>
              <a:rPr lang="es-ES" dirty="0" err="1" smtClean="0"/>
              <a:t>Retrace</a:t>
            </a:r>
            <a:r>
              <a:rPr lang="es-ES" dirty="0" smtClean="0"/>
              <a:t> Project </a:t>
            </a:r>
            <a:r>
              <a:rPr lang="es-ES" dirty="0" err="1" smtClean="0"/>
              <a:t>information</a:t>
            </a:r>
            <a:r>
              <a:rPr lang="es-ES" dirty="0" smtClean="0"/>
              <a:t> </a:t>
            </a:r>
            <a:r>
              <a:rPr lang="es-ES" dirty="0" err="1" smtClean="0"/>
              <a:t>by</a:t>
            </a:r>
            <a:r>
              <a:rPr lang="es-ES" dirty="0" smtClean="0"/>
              <a:t> </a:t>
            </a:r>
            <a:r>
              <a:rPr lang="es-ES" dirty="0" err="1" smtClean="0"/>
              <a:t>the</a:t>
            </a:r>
            <a:r>
              <a:rPr lang="es-ES" dirty="0" smtClean="0"/>
              <a:t> </a:t>
            </a:r>
            <a:r>
              <a:rPr lang="es-ES" dirty="0" err="1" smtClean="0"/>
              <a:t>following</a:t>
            </a:r>
            <a:r>
              <a:rPr lang="es-ES" dirty="0" smtClean="0"/>
              <a:t> </a:t>
            </a:r>
            <a:r>
              <a:rPr lang="es-ES" dirty="0" err="1" smtClean="0"/>
              <a:t>details</a:t>
            </a:r>
            <a:r>
              <a:rPr lang="es-ES" dirty="0"/>
              <a:t>:</a:t>
            </a:r>
            <a:endParaRPr lang="es-ES" dirty="0" smtClean="0"/>
          </a:p>
          <a:p>
            <a:endParaRPr lang="es-ES" dirty="0"/>
          </a:p>
          <a:p>
            <a:r>
              <a:rPr lang="es-ES" b="1" u="sng" dirty="0" smtClean="0"/>
              <a:t>Twitter</a:t>
            </a:r>
            <a:r>
              <a:rPr lang="es-ES" b="1" u="sng" dirty="0"/>
              <a:t>:</a:t>
            </a:r>
            <a:r>
              <a:rPr lang="es-ES" dirty="0"/>
              <a:t> </a:t>
            </a:r>
            <a:r>
              <a:rPr lang="es-ES" dirty="0" smtClean="0"/>
              <a:t>@</a:t>
            </a:r>
            <a:r>
              <a:rPr lang="es-ES" dirty="0" err="1" smtClean="0"/>
              <a:t>Interregeurope</a:t>
            </a:r>
            <a:endParaRPr lang="es-ES" dirty="0"/>
          </a:p>
          <a:p>
            <a:endParaRPr lang="es-ES" dirty="0" smtClean="0"/>
          </a:p>
          <a:p>
            <a:r>
              <a:rPr lang="es-ES" dirty="0"/>
              <a:t>#</a:t>
            </a:r>
            <a:r>
              <a:rPr lang="es-ES" dirty="0" err="1" smtClean="0"/>
              <a:t>Retrace</a:t>
            </a:r>
            <a:endParaRPr lang="es-ES" dirty="0" smtClean="0"/>
          </a:p>
          <a:p>
            <a:r>
              <a:rPr lang="es-ES" dirty="0" smtClean="0"/>
              <a:t>#</a:t>
            </a:r>
            <a:r>
              <a:rPr lang="es-ES" dirty="0" err="1"/>
              <a:t>Interregeurope</a:t>
            </a:r>
            <a:r>
              <a:rPr lang="es-ES" dirty="0"/>
              <a:t> </a:t>
            </a:r>
            <a:endParaRPr lang="es-ES" dirty="0" smtClean="0"/>
          </a:p>
          <a:p>
            <a:r>
              <a:rPr lang="es-ES" dirty="0" smtClean="0"/>
              <a:t>#SD (</a:t>
            </a:r>
            <a:r>
              <a:rPr lang="es-ES" dirty="0" err="1" smtClean="0"/>
              <a:t>systemic</a:t>
            </a:r>
            <a:r>
              <a:rPr lang="es-ES" dirty="0" smtClean="0"/>
              <a:t> </a:t>
            </a:r>
            <a:r>
              <a:rPr lang="es-ES" dirty="0" err="1" smtClean="0"/>
              <a:t>design</a:t>
            </a:r>
            <a:r>
              <a:rPr lang="es-ES" dirty="0" smtClean="0"/>
              <a:t>)</a:t>
            </a:r>
          </a:p>
          <a:p>
            <a:r>
              <a:rPr lang="es-ES" dirty="0" smtClean="0"/>
              <a:t>#</a:t>
            </a:r>
            <a:r>
              <a:rPr lang="es-ES" dirty="0"/>
              <a:t>CE </a:t>
            </a:r>
            <a:r>
              <a:rPr lang="es-ES" dirty="0" smtClean="0"/>
              <a:t>(circular </a:t>
            </a:r>
            <a:r>
              <a:rPr lang="es-ES" dirty="0" err="1" smtClean="0"/>
              <a:t>economy</a:t>
            </a:r>
            <a:r>
              <a:rPr lang="es-ES" dirty="0" smtClean="0"/>
              <a:t>)</a:t>
            </a:r>
          </a:p>
          <a:p>
            <a:r>
              <a:rPr lang="es-ES" dirty="0" smtClean="0"/>
              <a:t>#output</a:t>
            </a:r>
          </a:p>
          <a:p>
            <a:r>
              <a:rPr lang="es-ES" dirty="0" smtClean="0"/>
              <a:t>#input</a:t>
            </a:r>
          </a:p>
          <a:p>
            <a:endParaRPr lang="es-ES" dirty="0" smtClean="0"/>
          </a:p>
          <a:p>
            <a:r>
              <a:rPr lang="es-ES" dirty="0" smtClean="0"/>
              <a:t>#</a:t>
            </a:r>
            <a:r>
              <a:rPr lang="es-ES" dirty="0" err="1" smtClean="0"/>
              <a:t>PoliTOnews</a:t>
            </a:r>
            <a:endParaRPr lang="es-ES" dirty="0" smtClean="0"/>
          </a:p>
          <a:p>
            <a:r>
              <a:rPr lang="es-ES" dirty="0" smtClean="0"/>
              <a:t>#</a:t>
            </a:r>
            <a:r>
              <a:rPr lang="es-ES" dirty="0" err="1" smtClean="0"/>
              <a:t>Azarofundazioa</a:t>
            </a:r>
            <a:endParaRPr lang="es-ES" dirty="0" smtClean="0"/>
          </a:p>
          <a:p>
            <a:r>
              <a:rPr lang="es-ES" dirty="0" smtClean="0"/>
              <a:t>…</a:t>
            </a:r>
          </a:p>
        </p:txBody>
      </p:sp>
      <p:sp>
        <p:nvSpPr>
          <p:cNvPr id="3" name="Título 2"/>
          <p:cNvSpPr>
            <a:spLocks noGrp="1"/>
          </p:cNvSpPr>
          <p:nvPr>
            <p:ph type="title"/>
          </p:nvPr>
        </p:nvSpPr>
        <p:spPr/>
        <p:txBody>
          <a:bodyPr/>
          <a:lstStyle/>
          <a:p>
            <a:r>
              <a:rPr lang="es-ES" dirty="0" smtClean="0"/>
              <a:t>RETRACE  - SOCIAL MEDIAS</a:t>
            </a:r>
            <a:endParaRPr lang="es-ES" dirty="0"/>
          </a:p>
        </p:txBody>
      </p:sp>
      <p:sp>
        <p:nvSpPr>
          <p:cNvPr id="4" name="Marcador de número de diapositiva 3"/>
          <p:cNvSpPr>
            <a:spLocks noGrp="1"/>
          </p:cNvSpPr>
          <p:nvPr>
            <p:ph type="sldNum" sz="quarter" idx="12"/>
          </p:nvPr>
        </p:nvSpPr>
        <p:spPr/>
        <p:txBody>
          <a:bodyPr/>
          <a:lstStyle/>
          <a:p>
            <a:fld id="{5E04C7A7-F720-4681-8EEE-00A4781EA922}" type="slidenum">
              <a:rPr lang="it-IT" smtClean="0"/>
              <a:pPr/>
              <a:t>16</a:t>
            </a:fld>
            <a:endParaRPr lang="it-IT" dirty="0"/>
          </a:p>
        </p:txBody>
      </p:sp>
    </p:spTree>
    <p:extLst>
      <p:ext uri="{BB962C8B-B14F-4D97-AF65-F5344CB8AC3E}">
        <p14:creationId xmlns:p14="http://schemas.microsoft.com/office/powerpoint/2010/main" val="1588820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S" dirty="0" err="1"/>
              <a:t>Retrace</a:t>
            </a:r>
            <a:r>
              <a:rPr lang="es-ES" dirty="0"/>
              <a:t> - </a:t>
            </a:r>
            <a:r>
              <a:rPr lang="es-ES" dirty="0" err="1"/>
              <a:t>Communication</a:t>
            </a:r>
            <a:r>
              <a:rPr lang="es-ES" dirty="0"/>
              <a:t> </a:t>
            </a:r>
            <a:r>
              <a:rPr lang="es-ES" dirty="0" smtClean="0"/>
              <a:t>Manager</a:t>
            </a:r>
          </a:p>
          <a:p>
            <a:r>
              <a:rPr lang="es-ES" dirty="0" err="1" smtClean="0"/>
              <a:t>Maria</a:t>
            </a:r>
            <a:r>
              <a:rPr lang="es-ES" dirty="0" smtClean="0"/>
              <a:t> </a:t>
            </a:r>
            <a:r>
              <a:rPr lang="es-ES" dirty="0" err="1" smtClean="0"/>
              <a:t>Txakartegi</a:t>
            </a:r>
            <a:r>
              <a:rPr lang="es-ES" dirty="0" smtClean="0"/>
              <a:t> </a:t>
            </a:r>
            <a:r>
              <a:rPr lang="es-ES" dirty="0" err="1" smtClean="0"/>
              <a:t>Laka</a:t>
            </a:r>
            <a:endParaRPr lang="es-ES" dirty="0" smtClean="0"/>
          </a:p>
          <a:p>
            <a:r>
              <a:rPr lang="es-ES" dirty="0" smtClean="0">
                <a:hlinkClick r:id="rId2"/>
              </a:rPr>
              <a:t>mtxakartegi@azarofundazioa.com</a:t>
            </a:r>
            <a:endParaRPr lang="es-ES" dirty="0" smtClean="0"/>
          </a:p>
          <a:p>
            <a:endParaRPr lang="es-ES" dirty="0"/>
          </a:p>
          <a:p>
            <a:r>
              <a:rPr lang="es-ES" dirty="0"/>
              <a:t>Tel. +34 946 169 172</a:t>
            </a:r>
          </a:p>
          <a:p>
            <a:r>
              <a:rPr lang="es-ES" dirty="0"/>
              <a:t>Skype: </a:t>
            </a:r>
            <a:r>
              <a:rPr lang="es-ES" dirty="0" err="1"/>
              <a:t>azarofundazioa</a:t>
            </a:r>
            <a:endParaRPr lang="es-ES" dirty="0"/>
          </a:p>
          <a:p>
            <a:r>
              <a:rPr lang="es-ES" dirty="0"/>
              <a:t>Twitter: @</a:t>
            </a:r>
            <a:r>
              <a:rPr lang="es-ES" dirty="0" err="1" smtClean="0"/>
              <a:t>Azarofundazioa</a:t>
            </a:r>
            <a:endParaRPr lang="es-ES" dirty="0"/>
          </a:p>
          <a:p>
            <a:r>
              <a:rPr lang="es-ES" dirty="0"/>
              <a:t>Facebook: Azaro </a:t>
            </a:r>
            <a:r>
              <a:rPr lang="es-ES" dirty="0" err="1"/>
              <a:t>Fundazioa</a:t>
            </a:r>
            <a:r>
              <a:rPr lang="es-ES" dirty="0"/>
              <a:t> </a:t>
            </a:r>
            <a:r>
              <a:rPr lang="es-ES" dirty="0" smtClean="0"/>
              <a:t>Lea-</a:t>
            </a:r>
            <a:r>
              <a:rPr lang="es-ES" dirty="0" err="1" smtClean="0"/>
              <a:t>Artibai</a:t>
            </a:r>
            <a:endParaRPr lang="es-ES" dirty="0" smtClean="0"/>
          </a:p>
          <a:p>
            <a:endParaRPr lang="es-ES" dirty="0"/>
          </a:p>
          <a:p>
            <a:endParaRPr lang="es-ES" dirty="0" smtClean="0"/>
          </a:p>
          <a:p>
            <a:endParaRPr lang="es-ES" dirty="0"/>
          </a:p>
        </p:txBody>
      </p:sp>
      <p:sp>
        <p:nvSpPr>
          <p:cNvPr id="3" name="Título 2"/>
          <p:cNvSpPr>
            <a:spLocks noGrp="1"/>
          </p:cNvSpPr>
          <p:nvPr>
            <p:ph type="title"/>
          </p:nvPr>
        </p:nvSpPr>
        <p:spPr/>
        <p:txBody>
          <a:bodyPr/>
          <a:lstStyle/>
          <a:p>
            <a:r>
              <a:rPr lang="es-ES" dirty="0" smtClean="0"/>
              <a:t>CONTACT DETAILS</a:t>
            </a:r>
            <a:endParaRPr lang="es-ES" dirty="0"/>
          </a:p>
        </p:txBody>
      </p:sp>
      <p:sp>
        <p:nvSpPr>
          <p:cNvPr id="4" name="Marcador de número de diapositiva 3"/>
          <p:cNvSpPr>
            <a:spLocks noGrp="1"/>
          </p:cNvSpPr>
          <p:nvPr>
            <p:ph type="sldNum" sz="quarter" idx="12"/>
          </p:nvPr>
        </p:nvSpPr>
        <p:spPr/>
        <p:txBody>
          <a:bodyPr/>
          <a:lstStyle/>
          <a:p>
            <a:fld id="{5E04C7A7-F720-4681-8EEE-00A4781EA922}" type="slidenum">
              <a:rPr lang="it-IT" smtClean="0"/>
              <a:pPr/>
              <a:t>17</a:t>
            </a:fld>
            <a:endParaRPr lang="it-IT" dirty="0"/>
          </a:p>
        </p:txBody>
      </p:sp>
    </p:spTree>
    <p:extLst>
      <p:ext uri="{BB962C8B-B14F-4D97-AF65-F5344CB8AC3E}">
        <p14:creationId xmlns:p14="http://schemas.microsoft.com/office/powerpoint/2010/main" val="1062712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45356" y="715549"/>
            <a:ext cx="5721424" cy="493314"/>
          </a:xfrm>
        </p:spPr>
        <p:txBody>
          <a:bodyPr/>
          <a:lstStyle/>
          <a:p>
            <a:r>
              <a:rPr lang="eu-ES" dirty="0" err="1" smtClean="0"/>
              <a:t>Communication</a:t>
            </a:r>
            <a:r>
              <a:rPr lang="eu-ES" dirty="0" smtClean="0"/>
              <a:t> </a:t>
            </a:r>
            <a:r>
              <a:rPr lang="eu-ES" dirty="0" err="1" smtClean="0"/>
              <a:t>Objectives</a:t>
            </a:r>
            <a:endParaRPr lang="eu-ES" dirty="0"/>
          </a:p>
        </p:txBody>
      </p:sp>
      <p:sp>
        <p:nvSpPr>
          <p:cNvPr id="4" name="Marcador de número de diapositiva 3"/>
          <p:cNvSpPr>
            <a:spLocks noGrp="1"/>
          </p:cNvSpPr>
          <p:nvPr>
            <p:ph type="sldNum" sz="quarter" idx="12"/>
          </p:nvPr>
        </p:nvSpPr>
        <p:spPr/>
        <p:txBody>
          <a:bodyPr/>
          <a:lstStyle/>
          <a:p>
            <a:fld id="{5E04C7A7-F720-4681-8EEE-00A4781EA922}" type="slidenum">
              <a:rPr lang="it-IT" smtClean="0"/>
              <a:pPr/>
              <a:t>2</a:t>
            </a:fld>
            <a:endParaRPr lang="it-IT" dirty="0"/>
          </a:p>
        </p:txBody>
      </p:sp>
      <p:sp>
        <p:nvSpPr>
          <p:cNvPr id="2" name="Marcador de contenido 1"/>
          <p:cNvSpPr>
            <a:spLocks noGrp="1"/>
          </p:cNvSpPr>
          <p:nvPr>
            <p:ph idx="1"/>
          </p:nvPr>
        </p:nvSpPr>
        <p:spPr>
          <a:xfrm>
            <a:off x="522164" y="1836415"/>
            <a:ext cx="9358378" cy="4759698"/>
          </a:xfrm>
        </p:spPr>
        <p:txBody>
          <a:bodyPr>
            <a:normAutofit/>
          </a:bodyPr>
          <a:lstStyle/>
          <a:p>
            <a:pPr>
              <a:buFont typeface="+mj-lt"/>
              <a:buAutoNum type="arabicPeriod"/>
            </a:pPr>
            <a:r>
              <a:rPr lang="en-US" sz="2000" b="1" dirty="0" smtClean="0"/>
              <a:t>Engage, persuade and inform Stakeholders</a:t>
            </a:r>
          </a:p>
          <a:p>
            <a:pPr marL="457200" indent="-457200">
              <a:buFont typeface="+mj-lt"/>
              <a:buAutoNum type="arabicPeriod"/>
            </a:pPr>
            <a:endParaRPr lang="en-US" sz="2000" dirty="0" smtClean="0"/>
          </a:p>
          <a:p>
            <a:pPr marL="457200" indent="-457200">
              <a:buFont typeface="+mj-lt"/>
              <a:buAutoNum type="arabicPeriod"/>
            </a:pPr>
            <a:r>
              <a:rPr lang="en-US" sz="2000" b="1" dirty="0" smtClean="0"/>
              <a:t>Sensitize</a:t>
            </a:r>
            <a:r>
              <a:rPr lang="en-US" sz="2000" dirty="0" smtClean="0"/>
              <a:t> </a:t>
            </a:r>
            <a:r>
              <a:rPr lang="en-US" sz="2000" dirty="0"/>
              <a:t>politicians, legislators, businesses and society on the tangible benefits of the transition to Circular </a:t>
            </a:r>
            <a:r>
              <a:rPr lang="en-US" sz="2000" dirty="0" smtClean="0"/>
              <a:t>Economy</a:t>
            </a:r>
          </a:p>
          <a:p>
            <a:pPr marL="457200" indent="-457200">
              <a:buFont typeface="+mj-lt"/>
              <a:buAutoNum type="arabicPeriod"/>
            </a:pPr>
            <a:endParaRPr lang="en-US" sz="2000" dirty="0"/>
          </a:p>
          <a:p>
            <a:pPr marL="457200" indent="-457200">
              <a:buFont typeface="+mj-lt"/>
              <a:buAutoNum type="arabicPeriod"/>
            </a:pPr>
            <a:r>
              <a:rPr lang="en-US" sz="2000" b="1" dirty="0"/>
              <a:t>Create a roadmap </a:t>
            </a:r>
            <a:r>
              <a:rPr lang="en-US" sz="2000" dirty="0"/>
              <a:t>that makes visible the benefits of the transition and the next steps for the adoption of </a:t>
            </a:r>
            <a:r>
              <a:rPr lang="en-US" sz="2000" dirty="0" smtClean="0"/>
              <a:t>SD</a:t>
            </a:r>
          </a:p>
          <a:p>
            <a:pPr marL="457200" indent="-457200">
              <a:buFont typeface="+mj-lt"/>
              <a:buAutoNum type="arabicPeriod"/>
            </a:pPr>
            <a:endParaRPr lang="en-US" sz="2000" dirty="0"/>
          </a:p>
          <a:p>
            <a:pPr marL="457200" indent="-457200">
              <a:buFont typeface="+mj-lt"/>
              <a:buAutoNum type="arabicPeriod"/>
            </a:pPr>
            <a:r>
              <a:rPr lang="en-US" sz="2000" b="1" dirty="0"/>
              <a:t>To disseminate the project </a:t>
            </a:r>
            <a:r>
              <a:rPr lang="en-US" sz="2000" b="1" dirty="0" smtClean="0"/>
              <a:t>achievements and results</a:t>
            </a:r>
            <a:r>
              <a:rPr lang="en-US" sz="2000" dirty="0"/>
              <a:t>: </a:t>
            </a:r>
            <a:r>
              <a:rPr lang="en-US" sz="2000" dirty="0" smtClean="0"/>
              <a:t>SD method, </a:t>
            </a:r>
            <a:r>
              <a:rPr lang="en-US" sz="2000" dirty="0"/>
              <a:t>Good Practices Roadmap and Policy </a:t>
            </a:r>
            <a:r>
              <a:rPr lang="en-US" sz="2000" dirty="0" smtClean="0"/>
              <a:t>Recommendations</a:t>
            </a:r>
          </a:p>
          <a:p>
            <a:pPr marL="457200" indent="-457200">
              <a:buFont typeface="+mj-lt"/>
              <a:buAutoNum type="arabicPeriod"/>
            </a:pPr>
            <a:endParaRPr lang="en-US" sz="2000" dirty="0"/>
          </a:p>
          <a:p>
            <a:pPr marL="457200" indent="-457200">
              <a:buFont typeface="+mj-lt"/>
              <a:buAutoNum type="arabicPeriod"/>
            </a:pPr>
            <a:r>
              <a:rPr lang="en-US" sz="2000" b="1" dirty="0"/>
              <a:t>Contribute to good practices</a:t>
            </a:r>
            <a:r>
              <a:rPr lang="en-US" sz="2000" dirty="0"/>
              <a:t>, policy recommendations and reports </a:t>
            </a:r>
            <a:r>
              <a:rPr lang="en-US" sz="2000" dirty="0" smtClean="0"/>
              <a:t>in the Learning </a:t>
            </a:r>
            <a:r>
              <a:rPr lang="en-US" sz="2000" dirty="0"/>
              <a:t>Platform </a:t>
            </a:r>
            <a:r>
              <a:rPr lang="en-US" sz="2000" dirty="0" smtClean="0"/>
              <a:t>Regarding </a:t>
            </a:r>
            <a:r>
              <a:rPr lang="en-US" sz="2000" dirty="0"/>
              <a:t>Energy Efficiency Europe </a:t>
            </a:r>
            <a:r>
              <a:rPr lang="en-US" sz="2000" dirty="0" err="1"/>
              <a:t>Interreg</a:t>
            </a:r>
            <a:endParaRPr lang="es-ES" sz="2000" dirty="0"/>
          </a:p>
        </p:txBody>
      </p:sp>
    </p:spTree>
    <p:extLst>
      <p:ext uri="{BB962C8B-B14F-4D97-AF65-F5344CB8AC3E}">
        <p14:creationId xmlns:p14="http://schemas.microsoft.com/office/powerpoint/2010/main" val="167789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58943" y="385647"/>
            <a:ext cx="7088322" cy="493314"/>
          </a:xfrm>
        </p:spPr>
        <p:txBody>
          <a:bodyPr/>
          <a:lstStyle/>
          <a:p>
            <a:r>
              <a:rPr lang="es-ES" sz="2800" dirty="0" err="1" smtClean="0"/>
              <a:t>Communication</a:t>
            </a:r>
            <a:r>
              <a:rPr lang="es-ES" sz="2800" dirty="0" smtClean="0"/>
              <a:t> </a:t>
            </a:r>
            <a:r>
              <a:rPr lang="es-ES" sz="2800" dirty="0" err="1" smtClean="0"/>
              <a:t>Results</a:t>
            </a:r>
            <a:endParaRPr lang="it-IT" dirty="0"/>
          </a:p>
        </p:txBody>
      </p:sp>
      <p:sp>
        <p:nvSpPr>
          <p:cNvPr id="4" name="Segnaposto numero diapositiva 3"/>
          <p:cNvSpPr>
            <a:spLocks noGrp="1"/>
          </p:cNvSpPr>
          <p:nvPr>
            <p:ph type="sldNum" sz="quarter" idx="12"/>
          </p:nvPr>
        </p:nvSpPr>
        <p:spPr/>
        <p:txBody>
          <a:bodyPr/>
          <a:lstStyle/>
          <a:p>
            <a:fld id="{5E04C7A7-F720-4681-8EEE-00A4781EA922}" type="slidenum">
              <a:rPr lang="it-IT" smtClean="0"/>
              <a:pPr/>
              <a:t>3</a:t>
            </a:fld>
            <a:endParaRPr lang="it-IT" dirty="0"/>
          </a:p>
        </p:txBody>
      </p:sp>
      <p:sp>
        <p:nvSpPr>
          <p:cNvPr id="5" name="Marcador de texto 2"/>
          <p:cNvSpPr txBox="1">
            <a:spLocks/>
          </p:cNvSpPr>
          <p:nvPr/>
        </p:nvSpPr>
        <p:spPr>
          <a:xfrm>
            <a:off x="594172" y="1721585"/>
            <a:ext cx="9683468" cy="5081837"/>
          </a:xfrm>
          <a:prstGeom prst="rect">
            <a:avLst/>
          </a:prstGeom>
        </p:spPr>
        <p:txBody>
          <a:bodyPr anchor="ctr"/>
          <a:lstStyle>
            <a:defPPr>
              <a:defRPr lang="it-IT"/>
            </a:defPPr>
            <a:lvl1pPr marL="0" algn="l" defTabSz="1043056" rtl="0" eaLnBrk="1" latinLnBrk="0" hangingPunct="1">
              <a:defRPr sz="1000" kern="1200">
                <a:solidFill>
                  <a:srgbClr val="003297"/>
                </a:solidFill>
                <a:latin typeface="Arial" pitchFamily="34" charset="0"/>
                <a:ea typeface="+mn-ea"/>
                <a:cs typeface="Arial" pitchFamily="34" charset="0"/>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endParaRPr lang="es-ES" sz="4410" dirty="0">
              <a:solidFill>
                <a:schemeClr val="accent4"/>
              </a:solidFill>
            </a:endParaRPr>
          </a:p>
        </p:txBody>
      </p:sp>
      <p:graphicFrame>
        <p:nvGraphicFramePr>
          <p:cNvPr id="76" name="Tabla 75"/>
          <p:cNvGraphicFramePr>
            <a:graphicFrameLocks noGrp="1"/>
          </p:cNvGraphicFramePr>
          <p:nvPr>
            <p:extLst>
              <p:ext uri="{D42A27DB-BD31-4B8C-83A1-F6EECF244321}">
                <p14:modId xmlns:p14="http://schemas.microsoft.com/office/powerpoint/2010/main" val="3523902798"/>
              </p:ext>
            </p:extLst>
          </p:nvPr>
        </p:nvGraphicFramePr>
        <p:xfrm>
          <a:off x="401111" y="1044327"/>
          <a:ext cx="10031460" cy="6720840"/>
        </p:xfrm>
        <a:graphic>
          <a:graphicData uri="http://schemas.openxmlformats.org/drawingml/2006/table">
            <a:tbl>
              <a:tblPr>
                <a:tableStyleId>{5C22544A-7EE6-4342-B048-85BDC9FD1C3A}</a:tableStyleId>
              </a:tblPr>
              <a:tblGrid>
                <a:gridCol w="10031460"/>
              </a:tblGrid>
              <a:tr h="490017">
                <a:tc>
                  <a:txBody>
                    <a:bodyPr/>
                    <a:lstStyle/>
                    <a:p>
                      <a:pPr algn="just" fontAlgn="b">
                        <a:lnSpc>
                          <a:spcPct val="150000"/>
                        </a:lnSpc>
                      </a:pPr>
                      <a:r>
                        <a:rPr lang="es-ES" sz="1400" b="1" u="none" strike="noStrike" dirty="0">
                          <a:effectLst/>
                          <a:latin typeface="Arial" panose="020B0604020202020204" pitchFamily="34" charset="0"/>
                          <a:cs typeface="Arial" panose="020B0604020202020204" pitchFamily="34" charset="0"/>
                        </a:rPr>
                        <a:t>MAIN EXPECTED </a:t>
                      </a:r>
                      <a:r>
                        <a:rPr lang="es-ES" sz="1400" b="1" u="none" strike="noStrike" dirty="0" smtClean="0">
                          <a:effectLst/>
                          <a:latin typeface="Arial" panose="020B0604020202020204" pitchFamily="34" charset="0"/>
                          <a:cs typeface="Arial" panose="020B0604020202020204" pitchFamily="34" charset="0"/>
                        </a:rPr>
                        <a:t>OUTPUTS RELATED</a:t>
                      </a:r>
                      <a:r>
                        <a:rPr lang="es-ES" sz="1400" b="1" u="none" strike="noStrike" baseline="0" dirty="0" smtClean="0">
                          <a:effectLst/>
                          <a:latin typeface="Arial" panose="020B0604020202020204" pitchFamily="34" charset="0"/>
                          <a:cs typeface="Arial" panose="020B0604020202020204" pitchFamily="34" charset="0"/>
                        </a:rPr>
                        <a:t> TO COMMUNICATION</a:t>
                      </a:r>
                      <a:endParaRPr lang="es-ES" sz="1400" b="1" u="none" strike="noStrike" dirty="0" smtClean="0">
                        <a:effectLst/>
                        <a:latin typeface="Arial" panose="020B0604020202020204" pitchFamily="34" charset="0"/>
                        <a:cs typeface="Arial" panose="020B0604020202020204" pitchFamily="34" charset="0"/>
                      </a:endParaRPr>
                    </a:p>
                    <a:p>
                      <a:pPr algn="just" fontAlgn="b">
                        <a:lnSpc>
                          <a:spcPct val="150000"/>
                        </a:lnSpc>
                      </a:pP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r>
              <a:tr h="689359">
                <a:tc>
                  <a:txBody>
                    <a:bodyPr/>
                    <a:lstStyle/>
                    <a:p>
                      <a:pPr marL="171450" indent="-171450" algn="just" fontAlgn="b">
                        <a:lnSpc>
                          <a:spcPct val="150000"/>
                        </a:lnSpc>
                        <a:buFont typeface="Arial" panose="020B0604020202020204" pitchFamily="34" charset="0"/>
                        <a:buChar char="•"/>
                      </a:pPr>
                      <a:r>
                        <a:rPr lang="en-US" sz="1400" u="none" strike="noStrike" dirty="0" smtClean="0">
                          <a:effectLst/>
                          <a:latin typeface="Arial" panose="020B0604020202020204" pitchFamily="34" charset="0"/>
                          <a:cs typeface="Arial" panose="020B0604020202020204" pitchFamily="34" charset="0"/>
                        </a:rPr>
                        <a:t> </a:t>
                      </a:r>
                      <a:r>
                        <a:rPr lang="en-US" sz="1400" b="1" u="none" strike="noStrike" dirty="0">
                          <a:effectLst/>
                          <a:latin typeface="Arial" panose="020B0604020202020204" pitchFamily="34" charset="0"/>
                          <a:cs typeface="Arial" panose="020B0604020202020204" pitchFamily="34" charset="0"/>
                        </a:rPr>
                        <a:t>7 Interregional events </a:t>
                      </a:r>
                      <a:r>
                        <a:rPr lang="en-US" sz="1400" u="none" strike="noStrike" dirty="0" err="1">
                          <a:effectLst/>
                          <a:latin typeface="Arial" panose="020B0604020202020204" pitchFamily="34" charset="0"/>
                          <a:cs typeface="Arial" panose="020B0604020202020204" pitchFamily="34" charset="0"/>
                        </a:rPr>
                        <a:t>organised</a:t>
                      </a:r>
                      <a:r>
                        <a:rPr lang="en-US" sz="1400" u="none" strike="noStrike" dirty="0">
                          <a:effectLst/>
                          <a:latin typeface="Arial" panose="020B0604020202020204" pitchFamily="34" charset="0"/>
                          <a:cs typeface="Arial" panose="020B0604020202020204" pitchFamily="34" charset="0"/>
                        </a:rPr>
                        <a:t> to exchange experience: 5 Field Visits and Peer Review workshops to the 5 partner regions and 2 Field Visits of 2 good practices identified outside the partnership of interest to the partnership in Scotland (UK) and The Netherlands, completing the scope of </a:t>
                      </a:r>
                      <a:r>
                        <a:rPr lang="en-US" sz="1400" u="none" strike="noStrike" dirty="0" err="1">
                          <a:effectLst/>
                          <a:latin typeface="Arial" panose="020B0604020202020204" pitchFamily="34" charset="0"/>
                          <a:cs typeface="Arial" panose="020B0604020202020204" pitchFamily="34" charset="0"/>
                        </a:rPr>
                        <a:t>parners´good</a:t>
                      </a:r>
                      <a:r>
                        <a:rPr lang="en-US" sz="1400" u="none" strike="noStrike" dirty="0">
                          <a:effectLst/>
                          <a:latin typeface="Arial" panose="020B0604020202020204" pitchFamily="34" charset="0"/>
                          <a:cs typeface="Arial" panose="020B0604020202020204" pitchFamily="34" charset="0"/>
                        </a:rPr>
                        <a:t> practices: participation of 26 partners and stakeholders at each: 182 </a:t>
                      </a:r>
                      <a:r>
                        <a:rPr lang="en-US" sz="1400" u="none" strike="noStrike" dirty="0" smtClean="0">
                          <a:effectLst/>
                          <a:latin typeface="Arial" panose="020B0604020202020204" pitchFamily="34" charset="0"/>
                          <a:cs typeface="Arial" panose="020B0604020202020204" pitchFamily="34" charset="0"/>
                        </a:rPr>
                        <a:t>people.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r>
              <a:tr h="257133">
                <a:tc>
                  <a:txBody>
                    <a:bodyPr/>
                    <a:lstStyle/>
                    <a:p>
                      <a:pPr marL="171450" indent="-171450" algn="just" fontAlgn="b">
                        <a:lnSpc>
                          <a:spcPct val="150000"/>
                        </a:lnSpc>
                        <a:buFont typeface="Arial" panose="020B0604020202020204" pitchFamily="34" charset="0"/>
                        <a:buChar char="•"/>
                      </a:pPr>
                      <a:r>
                        <a:rPr lang="en-US" sz="1400" b="1" u="none" strike="noStrike" dirty="0" smtClean="0">
                          <a:effectLst/>
                          <a:latin typeface="Arial" panose="020B0604020202020204" pitchFamily="34" charset="0"/>
                          <a:cs typeface="Arial" panose="020B0604020202020204" pitchFamily="34" charset="0"/>
                        </a:rPr>
                        <a:t>5 </a:t>
                      </a:r>
                      <a:r>
                        <a:rPr lang="en-US" sz="1400" b="1" u="none" strike="noStrike" dirty="0">
                          <a:effectLst/>
                          <a:latin typeface="Arial" panose="020B0604020202020204" pitchFamily="34" charset="0"/>
                          <a:cs typeface="Arial" panose="020B0604020202020204" pitchFamily="34" charset="0"/>
                        </a:rPr>
                        <a:t>Policy Briefs </a:t>
                      </a:r>
                      <a:r>
                        <a:rPr lang="en-US" sz="1400" u="none" strike="noStrike" dirty="0">
                          <a:effectLst/>
                          <a:latin typeface="Arial" panose="020B0604020202020204" pitchFamily="34" charset="0"/>
                          <a:cs typeface="Arial" panose="020B0604020202020204" pitchFamily="34" charset="0"/>
                        </a:rPr>
                        <a:t>targeting politicians and policy-makers with tangible benefits and potential impact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r>
              <a:tr h="257133">
                <a:tc>
                  <a:txBody>
                    <a:bodyPr/>
                    <a:lstStyle/>
                    <a:p>
                      <a:pPr marL="171450" indent="-171450" algn="just" fontAlgn="b">
                        <a:lnSpc>
                          <a:spcPct val="150000"/>
                        </a:lnSpc>
                        <a:buFont typeface="Arial" panose="020B0604020202020204" pitchFamily="34" charset="0"/>
                        <a:buChar char="•"/>
                      </a:pPr>
                      <a:r>
                        <a:rPr lang="en-US" sz="1400" b="1" u="none" strike="noStrike" dirty="0" smtClean="0">
                          <a:effectLst/>
                          <a:latin typeface="Arial" panose="020B0604020202020204" pitchFamily="34" charset="0"/>
                          <a:cs typeface="Arial" panose="020B0604020202020204" pitchFamily="34" charset="0"/>
                        </a:rPr>
                        <a:t>10 </a:t>
                      </a:r>
                      <a:r>
                        <a:rPr lang="en-US" sz="1400" b="1" u="none" strike="noStrike" dirty="0">
                          <a:effectLst/>
                          <a:latin typeface="Arial" panose="020B0604020202020204" pitchFamily="34" charset="0"/>
                          <a:cs typeface="Arial" panose="020B0604020202020204" pitchFamily="34" charset="0"/>
                        </a:rPr>
                        <a:t>regional Dissemination Events </a:t>
                      </a:r>
                      <a:r>
                        <a:rPr lang="en-US" sz="1400" u="none" strike="noStrike" dirty="0">
                          <a:effectLst/>
                          <a:latin typeface="Arial" panose="020B0604020202020204" pitchFamily="34" charset="0"/>
                          <a:cs typeface="Arial" panose="020B0604020202020204" pitchFamily="34" charset="0"/>
                        </a:rPr>
                        <a:t>held (2 Dissemination Events at each region, S1 and S4): 400 attendants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r>
              <a:tr h="257133">
                <a:tc>
                  <a:txBody>
                    <a:bodyPr/>
                    <a:lstStyle/>
                    <a:p>
                      <a:pPr marL="171450" indent="-171450" algn="just" fontAlgn="b">
                        <a:lnSpc>
                          <a:spcPct val="150000"/>
                        </a:lnSpc>
                        <a:buFont typeface="Arial" panose="020B0604020202020204" pitchFamily="34" charset="0"/>
                        <a:buChar char="•"/>
                      </a:pPr>
                      <a:r>
                        <a:rPr lang="en-US" sz="1400" b="1" u="none" strike="noStrike" dirty="0" smtClean="0">
                          <a:effectLst/>
                          <a:latin typeface="Arial" panose="020B0604020202020204" pitchFamily="34" charset="0"/>
                          <a:cs typeface="Arial" panose="020B0604020202020204" pitchFamily="34" charset="0"/>
                        </a:rPr>
                        <a:t>2 </a:t>
                      </a:r>
                      <a:r>
                        <a:rPr lang="en-US" sz="1400" b="1" u="none" strike="noStrike" dirty="0">
                          <a:effectLst/>
                          <a:latin typeface="Arial" panose="020B0604020202020204" pitchFamily="34" charset="0"/>
                          <a:cs typeface="Arial" panose="020B0604020202020204" pitchFamily="34" charset="0"/>
                        </a:rPr>
                        <a:t>Interregional Dissemination Events </a:t>
                      </a:r>
                      <a:r>
                        <a:rPr lang="en-US" sz="1400" u="none" strike="noStrike" dirty="0">
                          <a:effectLst/>
                          <a:latin typeface="Arial" panose="020B0604020202020204" pitchFamily="34" charset="0"/>
                          <a:cs typeface="Arial" panose="020B0604020202020204" pitchFamily="34" charset="0"/>
                        </a:rPr>
                        <a:t>held (Brussels at S4 and Slovenia at S7): 200 attendants. At least 20 politicians and policy-makers engaged on Policy Panel at last event.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r>
              <a:tr h="934367">
                <a:tc>
                  <a:txBody>
                    <a:bodyPr/>
                    <a:lstStyle/>
                    <a:p>
                      <a:pPr marL="171450" indent="-171450" algn="just" fontAlgn="b">
                        <a:lnSpc>
                          <a:spcPct val="150000"/>
                        </a:lnSpc>
                        <a:buFont typeface="Arial" panose="020B0604020202020204" pitchFamily="34" charset="0"/>
                        <a:buChar char="•"/>
                      </a:pPr>
                      <a:r>
                        <a:rPr lang="en-US" sz="1400" b="1" u="none" strike="noStrike" dirty="0" smtClean="0">
                          <a:effectLst/>
                          <a:latin typeface="Arial" panose="020B0604020202020204" pitchFamily="34" charset="0"/>
                          <a:cs typeface="Arial" panose="020B0604020202020204" pitchFamily="34" charset="0"/>
                        </a:rPr>
                        <a:t>3 </a:t>
                      </a:r>
                      <a:r>
                        <a:rPr lang="en-US" sz="1400" b="1" u="none" strike="noStrike" dirty="0">
                          <a:effectLst/>
                          <a:latin typeface="Arial" panose="020B0604020202020204" pitchFamily="34" charset="0"/>
                          <a:cs typeface="Arial" panose="020B0604020202020204" pitchFamily="34" charset="0"/>
                        </a:rPr>
                        <a:t>publications produced and disseminated to different target groups</a:t>
                      </a:r>
                      <a:r>
                        <a:rPr lang="en-US" sz="1400" u="none" strike="noStrike" dirty="0">
                          <a:effectLst/>
                          <a:latin typeface="Arial" panose="020B0604020202020204" pitchFamily="34" charset="0"/>
                          <a:cs typeface="Arial" panose="020B0604020202020204" pitchFamily="34" charset="0"/>
                        </a:rPr>
                        <a:t>: </a:t>
                      </a:r>
                      <a:endParaRPr lang="en-US" sz="1400" u="none" strike="noStrike" dirty="0" smtClean="0">
                        <a:effectLst/>
                        <a:latin typeface="Arial" panose="020B0604020202020204" pitchFamily="34" charset="0"/>
                        <a:cs typeface="Arial" panose="020B0604020202020204" pitchFamily="34" charset="0"/>
                      </a:endParaRPr>
                    </a:p>
                    <a:p>
                      <a:pPr marL="622300" indent="-171450" algn="just" fontAlgn="b">
                        <a:lnSpc>
                          <a:spcPct val="150000"/>
                        </a:lnSpc>
                        <a:buFont typeface="Arial" panose="020B0604020202020204" pitchFamily="34" charset="0"/>
                        <a:buChar char="•"/>
                      </a:pPr>
                      <a:r>
                        <a:rPr lang="en-US" sz="1400" u="none" strike="noStrike" dirty="0" smtClean="0">
                          <a:effectLst/>
                          <a:latin typeface="Arial" panose="020B0604020202020204" pitchFamily="34" charset="0"/>
                          <a:cs typeface="Arial" panose="020B0604020202020204" pitchFamily="34" charset="0"/>
                        </a:rPr>
                        <a:t>A) </a:t>
                      </a:r>
                      <a:r>
                        <a:rPr lang="en-US" sz="1400" u="none" strike="noStrike" dirty="0">
                          <a:effectLst/>
                          <a:latin typeface="Arial" panose="020B0604020202020204" pitchFamily="34" charset="0"/>
                          <a:cs typeface="Arial" panose="020B0604020202020204" pitchFamily="34" charset="0"/>
                        </a:rPr>
                        <a:t>"RETRACE Method for Systemic Approaches on Circular Economy" aimed at regional policy-makers and policy-managers. </a:t>
                      </a:r>
                      <a:endParaRPr lang="en-US" sz="1400" u="none" strike="noStrike" dirty="0" smtClean="0">
                        <a:effectLst/>
                        <a:latin typeface="Arial" panose="020B0604020202020204" pitchFamily="34" charset="0"/>
                        <a:cs typeface="Arial" panose="020B0604020202020204" pitchFamily="34" charset="0"/>
                      </a:endParaRPr>
                    </a:p>
                    <a:p>
                      <a:pPr marL="622300" indent="-171450" algn="just" fontAlgn="b">
                        <a:lnSpc>
                          <a:spcPct val="150000"/>
                        </a:lnSpc>
                        <a:buFont typeface="Arial" panose="020B0604020202020204" pitchFamily="34" charset="0"/>
                        <a:buChar char="•"/>
                      </a:pPr>
                      <a:r>
                        <a:rPr lang="en-US" sz="1400" u="none" strike="noStrike" dirty="0" smtClean="0">
                          <a:effectLst/>
                          <a:latin typeface="Arial" panose="020B0604020202020204" pitchFamily="34" charset="0"/>
                          <a:cs typeface="Arial" panose="020B0604020202020204" pitchFamily="34" charset="0"/>
                        </a:rPr>
                        <a:t>B</a:t>
                      </a:r>
                      <a:r>
                        <a:rPr lang="en-US" sz="1400" u="none" strike="noStrike" dirty="0">
                          <a:effectLst/>
                          <a:latin typeface="Arial" panose="020B0604020202020204" pitchFamily="34" charset="0"/>
                          <a:cs typeface="Arial" panose="020B0604020202020204" pitchFamily="34" charset="0"/>
                        </a:rPr>
                        <a:t>) "RETRACE Good Practices Guide on Systemic Approaches on Circular Economy" aimed at policy-managers, companies, industries, NGOs, society. </a:t>
                      </a:r>
                      <a:endParaRPr lang="en-US" sz="1400" u="none" strike="noStrike" dirty="0" smtClean="0">
                        <a:effectLst/>
                        <a:latin typeface="Arial" panose="020B0604020202020204" pitchFamily="34" charset="0"/>
                        <a:cs typeface="Arial" panose="020B0604020202020204" pitchFamily="34" charset="0"/>
                      </a:endParaRPr>
                    </a:p>
                    <a:p>
                      <a:pPr marL="622300" indent="-171450" algn="just" fontAlgn="b">
                        <a:lnSpc>
                          <a:spcPct val="150000"/>
                        </a:lnSpc>
                        <a:buFont typeface="Arial" panose="020B0604020202020204" pitchFamily="34" charset="0"/>
                        <a:buChar char="•"/>
                      </a:pPr>
                      <a:r>
                        <a:rPr lang="en-US" sz="1400" u="none" strike="noStrike" dirty="0" smtClean="0">
                          <a:effectLst/>
                          <a:latin typeface="Arial" panose="020B0604020202020204" pitchFamily="34" charset="0"/>
                          <a:cs typeface="Arial" panose="020B0604020202020204" pitchFamily="34" charset="0"/>
                        </a:rPr>
                        <a:t>C)"</a:t>
                      </a:r>
                      <a:r>
                        <a:rPr lang="en-US" sz="1400" u="none" strike="noStrike" dirty="0">
                          <a:effectLst/>
                          <a:latin typeface="Arial" panose="020B0604020202020204" pitchFamily="34" charset="0"/>
                          <a:cs typeface="Arial" panose="020B0604020202020204" pitchFamily="34" charset="0"/>
                        </a:rPr>
                        <a:t>Policy Road Map for a Systemic Approach on Circular Economy": aimed at </a:t>
                      </a:r>
                      <a:r>
                        <a:rPr lang="en-US" sz="1400" u="none" strike="noStrike" dirty="0" err="1">
                          <a:effectLst/>
                          <a:latin typeface="Arial" panose="020B0604020202020204" pitchFamily="34" charset="0"/>
                          <a:cs typeface="Arial" panose="020B0604020202020204" pitchFamily="34" charset="0"/>
                        </a:rPr>
                        <a:t>policiticans</a:t>
                      </a:r>
                      <a:r>
                        <a:rPr lang="en-US" sz="1400" u="none" strike="noStrike" dirty="0">
                          <a:effectLst/>
                          <a:latin typeface="Arial" panose="020B0604020202020204" pitchFamily="34" charset="0"/>
                          <a:cs typeface="Arial" panose="020B0604020202020204" pitchFamily="34" charset="0"/>
                        </a:rPr>
                        <a:t> and policy-makers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r>
              <a:tr h="257133">
                <a:tc>
                  <a:txBody>
                    <a:bodyPr/>
                    <a:lstStyle/>
                    <a:p>
                      <a:pPr marL="171450" indent="-171450" algn="just" fontAlgn="b">
                        <a:lnSpc>
                          <a:spcPct val="150000"/>
                        </a:lnSpc>
                        <a:buFont typeface="Arial" panose="020B0604020202020204" pitchFamily="34" charset="0"/>
                        <a:buChar char="•"/>
                      </a:pPr>
                      <a:r>
                        <a:rPr lang="en-US" sz="1400" b="1" u="none" strike="noStrike" dirty="0" smtClean="0">
                          <a:effectLst/>
                          <a:latin typeface="Arial" panose="020B0604020202020204" pitchFamily="34" charset="0"/>
                          <a:cs typeface="Arial" panose="020B0604020202020204" pitchFamily="34" charset="0"/>
                        </a:rPr>
                        <a:t>200 </a:t>
                      </a:r>
                      <a:r>
                        <a:rPr lang="en-US" sz="1400" b="1" u="none" strike="noStrike" dirty="0">
                          <a:effectLst/>
                          <a:latin typeface="Arial" panose="020B0604020202020204" pitchFamily="34" charset="0"/>
                          <a:cs typeface="Arial" panose="020B0604020202020204" pitchFamily="34" charset="0"/>
                        </a:rPr>
                        <a:t>articles/appearances in press and media and one video with 1000 views.</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r>
              <a:tr h="448971">
                <a:tc>
                  <a:txBody>
                    <a:bodyPr/>
                    <a:lstStyle/>
                    <a:p>
                      <a:pPr marL="171450" indent="-171450" algn="just" fontAlgn="b">
                        <a:lnSpc>
                          <a:spcPct val="150000"/>
                        </a:lnSpc>
                        <a:buFont typeface="Arial" panose="020B0604020202020204" pitchFamily="34" charset="0"/>
                        <a:buChar char="•"/>
                      </a:pPr>
                      <a:r>
                        <a:rPr lang="en-US" sz="1400" b="1" u="none" strike="noStrike" dirty="0" smtClean="0">
                          <a:effectLst/>
                          <a:latin typeface="Arial" panose="020B0604020202020204" pitchFamily="34" charset="0"/>
                          <a:cs typeface="Arial" panose="020B0604020202020204" pitchFamily="34" charset="0"/>
                        </a:rPr>
                        <a:t>1240 </a:t>
                      </a:r>
                      <a:r>
                        <a:rPr lang="en-US" sz="1400" b="1" u="none" strike="noStrike" dirty="0">
                          <a:effectLst/>
                          <a:latin typeface="Arial" panose="020B0604020202020204" pitchFamily="34" charset="0"/>
                          <a:cs typeface="Arial" panose="020B0604020202020204" pitchFamily="34" charset="0"/>
                        </a:rPr>
                        <a:t>participants in dissemination events: </a:t>
                      </a:r>
                      <a:r>
                        <a:rPr lang="en-US" sz="1400" u="none" strike="noStrike" dirty="0">
                          <a:effectLst/>
                          <a:latin typeface="Arial" panose="020B0604020202020204" pitchFamily="34" charset="0"/>
                          <a:cs typeface="Arial" panose="020B0604020202020204" pitchFamily="34" charset="0"/>
                        </a:rPr>
                        <a:t>10 regional Dissemination Events: 40 people * 10 events = 400 people + 2 Interregional Dissemination Events: 100 people * 2 events = 200 + RETRACE active presentation by 8 partners on 2 external events each: 40 people * 16 events = 640 people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r>
              <a:tr h="257133">
                <a:tc>
                  <a:txBody>
                    <a:bodyPr/>
                    <a:lstStyle/>
                    <a:p>
                      <a:pPr marL="171450" indent="-171450" algn="just" fontAlgn="b">
                        <a:lnSpc>
                          <a:spcPct val="150000"/>
                        </a:lnSpc>
                        <a:buFont typeface="Arial" panose="020B0604020202020204" pitchFamily="34" charset="0"/>
                        <a:buChar char="•"/>
                      </a:pP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723306259"/>
              </p:ext>
            </p:extLst>
          </p:nvPr>
        </p:nvGraphicFramePr>
        <p:xfrm>
          <a:off x="353312" y="2701429"/>
          <a:ext cx="7441660" cy="4338692"/>
        </p:xfrm>
        <a:graphic>
          <a:graphicData uri="http://schemas.openxmlformats.org/drawingml/2006/table">
            <a:tbl>
              <a:tblPr>
                <a:tableStyleId>{5C22544A-7EE6-4342-B048-85BDC9FD1C3A}</a:tableStyleId>
              </a:tblPr>
              <a:tblGrid>
                <a:gridCol w="7441660"/>
              </a:tblGrid>
              <a:tr h="330293">
                <a:tc>
                  <a:txBody>
                    <a:bodyPr/>
                    <a:lstStyle/>
                    <a:p>
                      <a:pPr marL="171450" indent="-171450" algn="just" fontAlgn="ctr">
                        <a:lnSpc>
                          <a:spcPct val="150000"/>
                        </a:lnSpc>
                        <a:buFont typeface="Arial" panose="020B0604020202020204" pitchFamily="34" charset="0"/>
                        <a:buChar char="•"/>
                      </a:pPr>
                      <a:r>
                        <a:rPr lang="en-US" sz="1100" b="1" u="sng" strike="noStrike" dirty="0">
                          <a:effectLst/>
                          <a:latin typeface="Arial" panose="020B0604020202020204" pitchFamily="34" charset="0"/>
                          <a:cs typeface="Arial" panose="020B0604020202020204" pitchFamily="34" charset="0"/>
                        </a:rPr>
                        <a:t>Agreement by Steering Group (SG) of Communication &amp; Dissemination Strategy proposed by PP3,</a:t>
                      </a:r>
                      <a:r>
                        <a:rPr lang="en-US" sz="1100" u="none" strike="noStrike" dirty="0">
                          <a:effectLst/>
                          <a:latin typeface="Arial" panose="020B0604020202020204" pitchFamily="34" charset="0"/>
                          <a:cs typeface="Arial" panose="020B0604020202020204" pitchFamily="34" charset="0"/>
                        </a:rPr>
                        <a:t> partner coordinating Communication: agreement on goals, target groups, messages, communication tools &amp; activities, time plan and indicators to be monitored in RETRACE balanced scorecard. </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b="1" u="sng" strike="noStrike" dirty="0">
                          <a:effectLst/>
                          <a:latin typeface="Arial" panose="020B0604020202020204" pitchFamily="34" charset="0"/>
                          <a:cs typeface="Arial" panose="020B0604020202020204" pitchFamily="34" charset="0"/>
                        </a:rPr>
                        <a:t>Definition of 5 (one per country) Communication Plans </a:t>
                      </a:r>
                      <a:r>
                        <a:rPr lang="en-US" sz="1100" u="none" strike="noStrike" dirty="0">
                          <a:effectLst/>
                          <a:latin typeface="Arial" panose="020B0604020202020204" pitchFamily="34" charset="0"/>
                          <a:cs typeface="Arial" panose="020B0604020202020204" pitchFamily="34" charset="0"/>
                        </a:rPr>
                        <a:t>with indication of target groups, mass media and specific messages and activities to carry out.</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u="none" strike="noStrike" dirty="0">
                          <a:effectLst/>
                          <a:latin typeface="Arial" panose="020B0604020202020204" pitchFamily="34" charset="0"/>
                          <a:cs typeface="Arial" panose="020B0604020202020204" pitchFamily="34" charset="0"/>
                        </a:rPr>
                        <a:t>Appointment by PP3, of a Chief Communication Officer. </a:t>
                      </a:r>
                      <a:r>
                        <a:rPr lang="en-US" sz="1100" b="1" u="sng" strike="noStrike" dirty="0">
                          <a:effectLst/>
                          <a:latin typeface="Arial" panose="020B0604020202020204" pitchFamily="34" charset="0"/>
                          <a:cs typeface="Arial" panose="020B0604020202020204" pitchFamily="34" charset="0"/>
                        </a:rPr>
                        <a:t>Appointment by all partners of Communication Officers</a:t>
                      </a:r>
                      <a:r>
                        <a:rPr lang="en-US" sz="1100" u="none" strike="noStrike" dirty="0">
                          <a:effectLst/>
                          <a:latin typeface="Arial" panose="020B0604020202020204" pitchFamily="34" charset="0"/>
                          <a:cs typeface="Arial" panose="020B0604020202020204" pitchFamily="34" charset="0"/>
                        </a:rPr>
                        <a:t>.</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b="1" u="sng" strike="noStrike" dirty="0">
                          <a:effectLst/>
                          <a:latin typeface="Arial" panose="020B0604020202020204" pitchFamily="34" charset="0"/>
                          <a:cs typeface="Arial" panose="020B0604020202020204" pitchFamily="34" charset="0"/>
                        </a:rPr>
                        <a:t>External contract by PP3 of Project Image Handbook</a:t>
                      </a:r>
                      <a:r>
                        <a:rPr lang="en-US" sz="1100" b="1" u="none" strike="noStrike" dirty="0">
                          <a:effectLst/>
                          <a:latin typeface="Arial" panose="020B0604020202020204" pitchFamily="34" charset="0"/>
                          <a:cs typeface="Arial" panose="020B0604020202020204" pitchFamily="34" charset="0"/>
                        </a:rPr>
                        <a:t>.</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b="1" u="sng" strike="noStrike" dirty="0">
                          <a:effectLst/>
                          <a:latin typeface="Arial" panose="020B0604020202020204" pitchFamily="34" charset="0"/>
                          <a:cs typeface="Arial" panose="020B0604020202020204" pitchFamily="34" charset="0"/>
                        </a:rPr>
                        <a:t>Production by PP3 of Project Posters </a:t>
                      </a:r>
                      <a:r>
                        <a:rPr lang="en-US" sz="1100" u="none" strike="noStrike" dirty="0">
                          <a:effectLst/>
                          <a:latin typeface="Arial" panose="020B0604020202020204" pitchFamily="34" charset="0"/>
                          <a:cs typeface="Arial" panose="020B0604020202020204" pitchFamily="34" charset="0"/>
                        </a:rPr>
                        <a:t>and delivery to all partners.</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436767">
                <a:tc>
                  <a:txBody>
                    <a:bodyPr/>
                    <a:lstStyle/>
                    <a:p>
                      <a:pPr marL="171450" marR="0" indent="-171450" algn="just" defTabSz="1043056" rtl="0" eaLnBrk="1" fontAlgn="ctr" latinLnBrk="0" hangingPunct="1">
                        <a:lnSpc>
                          <a:spcPct val="150000"/>
                        </a:lnSpc>
                        <a:spcBef>
                          <a:spcPts val="0"/>
                        </a:spcBef>
                        <a:spcAft>
                          <a:spcPts val="0"/>
                        </a:spcAft>
                        <a:buClrTx/>
                        <a:buSzTx/>
                        <a:buFont typeface="Arial" panose="020B0604020202020204" pitchFamily="34" charset="0"/>
                        <a:buChar char="•"/>
                        <a:tabLst/>
                        <a:defRPr/>
                      </a:pPr>
                      <a:r>
                        <a:rPr lang="en-US" sz="1100" u="none" strike="noStrike" dirty="0">
                          <a:effectLst/>
                          <a:latin typeface="Arial" panose="020B0604020202020204" pitchFamily="34" charset="0"/>
                          <a:cs typeface="Arial" panose="020B0604020202020204" pitchFamily="34" charset="0"/>
                        </a:rPr>
                        <a:t>Delivery by </a:t>
                      </a:r>
                      <a:r>
                        <a:rPr lang="en-US" sz="1100" b="1" u="sng" strike="noStrike" dirty="0">
                          <a:effectLst/>
                          <a:latin typeface="Arial" panose="020B0604020202020204" pitchFamily="34" charset="0"/>
                          <a:cs typeface="Arial" panose="020B0604020202020204" pitchFamily="34" charset="0"/>
                        </a:rPr>
                        <a:t>PP3 of contents for website under INTERREG EUROPE system and agreement </a:t>
                      </a:r>
                      <a:r>
                        <a:rPr lang="en-US" sz="1100" u="none" strike="noStrike" dirty="0">
                          <a:effectLst/>
                          <a:latin typeface="Arial" panose="020B0604020202020204" pitchFamily="34" charset="0"/>
                          <a:cs typeface="Arial" panose="020B0604020202020204" pitchFamily="34" charset="0"/>
                        </a:rPr>
                        <a:t>on news feeding system among Communication Officers. </a:t>
                      </a:r>
                      <a:r>
                        <a:rPr lang="en-US" sz="1100" u="none" strike="noStrike" dirty="0" smtClean="0">
                          <a:effectLst/>
                          <a:latin typeface="Arial" panose="020B0604020202020204" pitchFamily="34" charset="0"/>
                          <a:cs typeface="Arial" panose="020B0604020202020204" pitchFamily="34" charset="0"/>
                        </a:rPr>
                        <a:t>Setup of RETRACE social media tool and links with website and </a:t>
                      </a:r>
                      <a:r>
                        <a:rPr lang="en-US" sz="1100" u="none" strike="noStrike" dirty="0" err="1" smtClean="0">
                          <a:effectLst/>
                          <a:latin typeface="Arial" panose="020B0604020202020204" pitchFamily="34" charset="0"/>
                          <a:cs typeface="Arial" panose="020B0604020202020204" pitchFamily="34" charset="0"/>
                        </a:rPr>
                        <a:t>programme</a:t>
                      </a:r>
                      <a:r>
                        <a:rPr lang="en-US" sz="1100" u="none" strike="noStrike" dirty="0" smtClean="0">
                          <a:effectLst/>
                          <a:latin typeface="Arial" panose="020B0604020202020204" pitchFamily="34" charset="0"/>
                          <a:cs typeface="Arial" panose="020B0604020202020204" pitchFamily="34" charset="0"/>
                        </a:rPr>
                        <a:t> ones: Facebook, </a:t>
                      </a:r>
                      <a:r>
                        <a:rPr lang="en-US" sz="1100" u="none" strike="noStrike" dirty="0" err="1" smtClean="0">
                          <a:effectLst/>
                          <a:latin typeface="Arial" panose="020B0604020202020204" pitchFamily="34" charset="0"/>
                          <a:cs typeface="Arial" panose="020B0604020202020204" pitchFamily="34" charset="0"/>
                        </a:rPr>
                        <a:t>Linkedin,Twitter</a:t>
                      </a:r>
                      <a:r>
                        <a:rPr lang="en-US" sz="1100" u="none" strike="noStrike" dirty="0" smtClean="0">
                          <a:effectLst/>
                          <a:latin typeface="Arial" panose="020B0604020202020204" pitchFamily="34" charset="0"/>
                          <a:cs typeface="Arial" panose="020B0604020202020204" pitchFamily="34" charset="0"/>
                        </a:rPr>
                        <a:t> and YouTube.</a:t>
                      </a:r>
                      <a:endParaRPr lang="en-US" sz="1100" b="0" i="0" u="none" strike="noStrike" dirty="0" smtClean="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b="1" u="sng" strike="noStrike" dirty="0">
                          <a:effectLst/>
                          <a:latin typeface="Arial" panose="020B0604020202020204" pitchFamily="34" charset="0"/>
                          <a:cs typeface="Arial" panose="020B0604020202020204" pitchFamily="34" charset="0"/>
                        </a:rPr>
                        <a:t>Press release with occasion of Kickoff meeting </a:t>
                      </a:r>
                      <a:r>
                        <a:rPr lang="en-US" sz="1100" u="none" strike="noStrike" dirty="0">
                          <a:effectLst/>
                          <a:latin typeface="Arial" panose="020B0604020202020204" pitchFamily="34" charset="0"/>
                          <a:cs typeface="Arial" panose="020B0604020202020204" pitchFamily="34" charset="0"/>
                        </a:rPr>
                        <a:t>in Turin, Italy and Aquitaine Field Visit.</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u="none" strike="noStrike" dirty="0">
                          <a:effectLst/>
                          <a:latin typeface="Arial" panose="020B0604020202020204" pitchFamily="34" charset="0"/>
                          <a:cs typeface="Arial" panose="020B0604020202020204" pitchFamily="34" charset="0"/>
                        </a:rPr>
                        <a:t>External services contracted by </a:t>
                      </a:r>
                      <a:r>
                        <a:rPr lang="en-US" sz="1100" b="1" u="sng" strike="noStrike" dirty="0">
                          <a:effectLst/>
                          <a:latin typeface="Arial" panose="020B0604020202020204" pitchFamily="34" charset="0"/>
                          <a:cs typeface="Arial" panose="020B0604020202020204" pitchFamily="34" charset="0"/>
                        </a:rPr>
                        <a:t>PP5 for the video of the Field Visits to Aquitaine</a:t>
                      </a:r>
                      <a:r>
                        <a:rPr lang="en-US" sz="1100" u="none" strike="noStrike" dirty="0">
                          <a:effectLst/>
                          <a:latin typeface="Arial" panose="020B0604020202020204" pitchFamily="34" charset="0"/>
                          <a:cs typeface="Arial" panose="020B0604020202020204" pitchFamily="34" charset="0"/>
                        </a:rPr>
                        <a:t>, </a:t>
                      </a:r>
                      <a:r>
                        <a:rPr lang="en-US" sz="1100" b="1" u="sng" strike="noStrike" dirty="0">
                          <a:effectLst/>
                          <a:latin typeface="Arial" panose="020B0604020202020204" pitchFamily="34" charset="0"/>
                          <a:cs typeface="Arial" panose="020B0604020202020204" pitchFamily="34" charset="0"/>
                        </a:rPr>
                        <a:t>PP1 internally records </a:t>
                      </a:r>
                      <a:r>
                        <a:rPr lang="en-US" sz="1100" u="none" strike="noStrike" dirty="0">
                          <a:effectLst/>
                          <a:latin typeface="Arial" panose="020B0604020202020204" pitchFamily="34" charset="0"/>
                          <a:cs typeface="Arial" panose="020B0604020202020204" pitchFamily="34" charset="0"/>
                        </a:rPr>
                        <a:t>the one in Piedmont</a:t>
                      </a:r>
                      <a:r>
                        <a:rPr lang="en-US" sz="1100" u="none" strike="noStrike" dirty="0" smtClean="0">
                          <a:effectLst/>
                          <a:latin typeface="Arial" panose="020B0604020202020204" pitchFamily="34" charset="0"/>
                          <a:cs typeface="Arial" panose="020B0604020202020204" pitchFamily="34" charset="0"/>
                        </a:rPr>
                        <a:t>.</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b="1" u="sng" strike="noStrike" dirty="0">
                          <a:effectLst/>
                          <a:latin typeface="Arial" panose="020B0604020202020204" pitchFamily="34" charset="0"/>
                          <a:cs typeface="Arial" panose="020B0604020202020204" pitchFamily="34" charset="0"/>
                        </a:rPr>
                        <a:t>5 regional dissemination events</a:t>
                      </a:r>
                      <a:r>
                        <a:rPr lang="en-US" sz="1100" u="none" strike="noStrike" dirty="0">
                          <a:effectLst/>
                          <a:latin typeface="Arial" panose="020B0604020202020204" pitchFamily="34" charset="0"/>
                          <a:cs typeface="Arial" panose="020B0604020202020204" pitchFamily="34" charset="0"/>
                        </a:rPr>
                        <a:t> with 3 goals: 1) promotion and dissemination of project; 2) raise awareness on Circular Economy and 3) engagement of Stakeholders Groups </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bl>
          </a:graphicData>
        </a:graphic>
      </p:graphicFrame>
      <p:sp>
        <p:nvSpPr>
          <p:cNvPr id="3" name="Título 2"/>
          <p:cNvSpPr>
            <a:spLocks noGrp="1"/>
          </p:cNvSpPr>
          <p:nvPr>
            <p:ph type="title"/>
          </p:nvPr>
        </p:nvSpPr>
        <p:spPr>
          <a:xfrm>
            <a:off x="234132" y="176516"/>
            <a:ext cx="9320570" cy="493314"/>
          </a:xfrm>
        </p:spPr>
        <p:txBody>
          <a:bodyPr/>
          <a:lstStyle/>
          <a:p>
            <a:r>
              <a:rPr lang="eu-ES" dirty="0" err="1" smtClean="0"/>
              <a:t>Semester</a:t>
            </a:r>
            <a:r>
              <a:rPr lang="eu-ES" dirty="0" smtClean="0"/>
              <a:t> 1 </a:t>
            </a:r>
            <a:r>
              <a:rPr lang="eu-ES" dirty="0" err="1" smtClean="0"/>
              <a:t>Communication</a:t>
            </a:r>
            <a:r>
              <a:rPr lang="eu-ES" dirty="0" smtClean="0"/>
              <a:t> </a:t>
            </a:r>
            <a:r>
              <a:rPr lang="eu-ES" dirty="0" err="1" smtClean="0"/>
              <a:t>Actions</a:t>
            </a:r>
            <a:r>
              <a:rPr lang="eu-ES" dirty="0" smtClean="0"/>
              <a:t> </a:t>
            </a:r>
            <a:r>
              <a:rPr lang="eu-ES" dirty="0" err="1" smtClean="0"/>
              <a:t>and</a:t>
            </a:r>
            <a:r>
              <a:rPr lang="eu-ES" dirty="0" smtClean="0"/>
              <a:t> Main </a:t>
            </a:r>
            <a:r>
              <a:rPr lang="eu-ES" dirty="0" err="1" smtClean="0"/>
              <a:t>Outputs</a:t>
            </a:r>
            <a:endParaRPr lang="eu-ES" dirty="0"/>
          </a:p>
        </p:txBody>
      </p:sp>
      <p:sp>
        <p:nvSpPr>
          <p:cNvPr id="4" name="Marcador de número de diapositiva 3"/>
          <p:cNvSpPr>
            <a:spLocks noGrp="1"/>
          </p:cNvSpPr>
          <p:nvPr>
            <p:ph type="sldNum" sz="quarter" idx="12"/>
          </p:nvPr>
        </p:nvSpPr>
        <p:spPr/>
        <p:txBody>
          <a:bodyPr/>
          <a:lstStyle/>
          <a:p>
            <a:fld id="{5E04C7A7-F720-4681-8EEE-00A4781EA922}" type="slidenum">
              <a:rPr lang="it-IT" smtClean="0"/>
              <a:pPr/>
              <a:t>4</a:t>
            </a:fld>
            <a:endParaRPr lang="it-IT" dirty="0"/>
          </a:p>
        </p:txBody>
      </p:sp>
      <p:sp>
        <p:nvSpPr>
          <p:cNvPr id="6" name="CuadroTexto 5"/>
          <p:cNvSpPr txBox="1"/>
          <p:nvPr/>
        </p:nvSpPr>
        <p:spPr>
          <a:xfrm>
            <a:off x="353312" y="1181856"/>
            <a:ext cx="9577064" cy="1061829"/>
          </a:xfrm>
          <a:prstGeom prst="rect">
            <a:avLst/>
          </a:prstGeom>
          <a:noFill/>
        </p:spPr>
        <p:txBody>
          <a:bodyPr wrap="square" rtlCol="0">
            <a:spAutoFit/>
          </a:bodyPr>
          <a:lstStyle/>
          <a:p>
            <a:r>
              <a:rPr lang="en-US" b="1" dirty="0">
                <a:solidFill>
                  <a:srgbClr val="92D050"/>
                </a:solidFill>
                <a:latin typeface="Arial" panose="020B0604020202020204" pitchFamily="34" charset="0"/>
                <a:cs typeface="Arial" panose="020B0604020202020204" pitchFamily="34" charset="0"/>
              </a:rPr>
              <a:t>S1 will be devoted to the definition of the Communication &amp; Dissemination Strategy, the appointment of CO and the setup of main communication tools:</a:t>
            </a:r>
            <a:r>
              <a:rPr lang="es-ES" dirty="0">
                <a:solidFill>
                  <a:srgbClr val="92D050"/>
                </a:solidFill>
                <a:latin typeface="Arial" panose="020B0604020202020204" pitchFamily="34" charset="0"/>
                <a:cs typeface="Arial" panose="020B0604020202020204" pitchFamily="34" charset="0"/>
              </a:rPr>
              <a:t> </a:t>
            </a:r>
            <a:endParaRPr lang="eu-ES" dirty="0">
              <a:solidFill>
                <a:srgbClr val="92D050"/>
              </a:solidFill>
              <a:latin typeface="Arial" panose="020B0604020202020204" pitchFamily="34" charset="0"/>
              <a:cs typeface="Arial" panose="020B0604020202020204" pitchFamily="34" charset="0"/>
            </a:endParaRPr>
          </a:p>
        </p:txBody>
      </p:sp>
      <p:sp>
        <p:nvSpPr>
          <p:cNvPr id="7" name="CuadroTexto 6"/>
          <p:cNvSpPr txBox="1"/>
          <p:nvPr/>
        </p:nvSpPr>
        <p:spPr>
          <a:xfrm>
            <a:off x="8227020" y="2872913"/>
            <a:ext cx="2466380" cy="4078039"/>
          </a:xfrm>
          <a:prstGeom prst="rect">
            <a:avLst/>
          </a:prstGeom>
          <a:noFill/>
        </p:spPr>
        <p:txBody>
          <a:bodyPr wrap="square" rtlCol="0">
            <a:spAutoFit/>
          </a:bodyPr>
          <a:lstStyle/>
          <a:p>
            <a:pPr marL="171450" indent="-171450">
              <a:lnSpc>
                <a:spcPct val="150000"/>
              </a:lnSpc>
              <a:spcBef>
                <a:spcPts val="600"/>
              </a:spcBef>
              <a:buFont typeface="Arial" panose="020B0604020202020204" pitchFamily="34" charset="0"/>
              <a:buChar char="•"/>
            </a:pPr>
            <a:r>
              <a:rPr lang="eu-ES" sz="1200" dirty="0" err="1" smtClean="0">
                <a:latin typeface="Arial" panose="020B0604020202020204" pitchFamily="34" charset="0"/>
                <a:cs typeface="Arial" panose="020B0604020202020204" pitchFamily="34" charset="0"/>
              </a:rPr>
              <a:t>Communication</a:t>
            </a:r>
            <a:r>
              <a:rPr lang="eu-ES" sz="1200" dirty="0" smtClean="0">
                <a:latin typeface="Arial" panose="020B0604020202020204" pitchFamily="34" charset="0"/>
                <a:cs typeface="Arial" panose="020B0604020202020204" pitchFamily="34" charset="0"/>
              </a:rPr>
              <a:t> &amp; </a:t>
            </a:r>
            <a:r>
              <a:rPr lang="eu-ES" sz="1200" dirty="0" err="1" smtClean="0">
                <a:latin typeface="Arial" panose="020B0604020202020204" pitchFamily="34" charset="0"/>
                <a:cs typeface="Arial" panose="020B0604020202020204" pitchFamily="34" charset="0"/>
              </a:rPr>
              <a:t>Dissemination</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Strategy</a:t>
            </a:r>
            <a:r>
              <a:rPr lang="eu-ES" sz="1200" dirty="0" smtClean="0">
                <a:latin typeface="Arial" panose="020B0604020202020204" pitchFamily="34" charset="0"/>
                <a:cs typeface="Arial" panose="020B0604020202020204" pitchFamily="34" charset="0"/>
              </a:rPr>
              <a:t> % 5 </a:t>
            </a:r>
            <a:r>
              <a:rPr lang="eu-ES" sz="1200" dirty="0" err="1" smtClean="0">
                <a:latin typeface="Arial" panose="020B0604020202020204" pitchFamily="34" charset="0"/>
                <a:cs typeface="Arial" panose="020B0604020202020204" pitchFamily="34" charset="0"/>
              </a:rPr>
              <a:t>Communication</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Plans</a:t>
            </a:r>
            <a:endParaRPr lang="eu-ES" sz="1200" dirty="0" smtClean="0">
              <a:latin typeface="Arial" panose="020B0604020202020204" pitchFamily="34" charset="0"/>
              <a:cs typeface="Arial" panose="020B0604020202020204" pitchFamily="34" charset="0"/>
            </a:endParaRPr>
          </a:p>
          <a:p>
            <a:pPr marL="171450" indent="-171450">
              <a:lnSpc>
                <a:spcPct val="150000"/>
              </a:lnSpc>
              <a:spcBef>
                <a:spcPts val="600"/>
              </a:spcBef>
              <a:buFont typeface="Arial" panose="020B0604020202020204" pitchFamily="34" charset="0"/>
              <a:buChar char="•"/>
            </a:pPr>
            <a:r>
              <a:rPr lang="eu-ES" sz="1200" dirty="0" err="1" smtClean="0">
                <a:latin typeface="Arial" panose="020B0604020202020204" pitchFamily="34" charset="0"/>
                <a:cs typeface="Arial" panose="020B0604020202020204" pitchFamily="34" charset="0"/>
              </a:rPr>
              <a:t>Communication</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Officer</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appointed</a:t>
            </a:r>
            <a:endParaRPr lang="eu-ES" sz="1200" dirty="0" smtClean="0">
              <a:latin typeface="Arial" panose="020B0604020202020204" pitchFamily="34" charset="0"/>
              <a:cs typeface="Arial" panose="020B0604020202020204" pitchFamily="34" charset="0"/>
            </a:endParaRPr>
          </a:p>
          <a:p>
            <a:pPr marL="171450" indent="-171450">
              <a:lnSpc>
                <a:spcPct val="150000"/>
              </a:lnSpc>
              <a:spcBef>
                <a:spcPts val="600"/>
              </a:spcBef>
              <a:buFont typeface="Arial" panose="020B0604020202020204" pitchFamily="34" charset="0"/>
              <a:buChar char="•"/>
            </a:pPr>
            <a:r>
              <a:rPr lang="eu-ES" sz="1200" dirty="0" smtClean="0">
                <a:latin typeface="Arial" panose="020B0604020202020204" pitchFamily="34" charset="0"/>
                <a:cs typeface="Arial" panose="020B0604020202020204" pitchFamily="34" charset="0"/>
              </a:rPr>
              <a:t>5 </a:t>
            </a:r>
            <a:r>
              <a:rPr lang="eu-ES" sz="1200" dirty="0" err="1" smtClean="0">
                <a:latin typeface="Arial" panose="020B0604020202020204" pitchFamily="34" charset="0"/>
                <a:cs typeface="Arial" panose="020B0604020202020204" pitchFamily="34" charset="0"/>
              </a:rPr>
              <a:t>Dissemination</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Events</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held</a:t>
            </a:r>
            <a:r>
              <a:rPr lang="eu-ES" sz="1200" dirty="0" smtClean="0">
                <a:latin typeface="Arial" panose="020B0604020202020204" pitchFamily="34" charset="0"/>
                <a:cs typeface="Arial" panose="020B0604020202020204" pitchFamily="34" charset="0"/>
              </a:rPr>
              <a:t>: 182 </a:t>
            </a:r>
            <a:r>
              <a:rPr lang="eu-ES" sz="1200" dirty="0" err="1" smtClean="0">
                <a:latin typeface="Arial" panose="020B0604020202020204" pitchFamily="34" charset="0"/>
                <a:cs typeface="Arial" panose="020B0604020202020204" pitchFamily="34" charset="0"/>
              </a:rPr>
              <a:t>attendants</a:t>
            </a:r>
            <a:endParaRPr lang="eu-ES" sz="1200" dirty="0" smtClean="0">
              <a:latin typeface="Arial" panose="020B0604020202020204" pitchFamily="34" charset="0"/>
              <a:cs typeface="Arial" panose="020B0604020202020204" pitchFamily="34" charset="0"/>
            </a:endParaRPr>
          </a:p>
          <a:p>
            <a:pPr marL="171450" indent="-171450">
              <a:lnSpc>
                <a:spcPct val="150000"/>
              </a:lnSpc>
              <a:spcBef>
                <a:spcPts val="600"/>
              </a:spcBef>
              <a:buFont typeface="Arial" panose="020B0604020202020204" pitchFamily="34" charset="0"/>
              <a:buChar char="•"/>
            </a:pPr>
            <a:r>
              <a:rPr lang="eu-ES" sz="1200" dirty="0" smtClean="0">
                <a:latin typeface="Arial" panose="020B0604020202020204" pitchFamily="34" charset="0"/>
                <a:cs typeface="Arial" panose="020B0604020202020204" pitchFamily="34" charset="0"/>
              </a:rPr>
              <a:t>Project Poster </a:t>
            </a:r>
            <a:r>
              <a:rPr lang="eu-ES" sz="1200" dirty="0" err="1" smtClean="0">
                <a:latin typeface="Arial" panose="020B0604020202020204" pitchFamily="34" charset="0"/>
                <a:cs typeface="Arial" panose="020B0604020202020204" pitchFamily="34" charset="0"/>
              </a:rPr>
              <a:t>available</a:t>
            </a:r>
            <a:endParaRPr lang="eu-ES" sz="1200" dirty="0" smtClean="0">
              <a:latin typeface="Arial" panose="020B0604020202020204" pitchFamily="34" charset="0"/>
              <a:cs typeface="Arial" panose="020B0604020202020204" pitchFamily="34" charset="0"/>
            </a:endParaRPr>
          </a:p>
          <a:p>
            <a:pPr marL="171450" indent="-171450">
              <a:lnSpc>
                <a:spcPct val="150000"/>
              </a:lnSpc>
              <a:spcBef>
                <a:spcPts val="600"/>
              </a:spcBef>
              <a:buFont typeface="Arial" panose="020B0604020202020204" pitchFamily="34" charset="0"/>
              <a:buChar char="•"/>
            </a:pPr>
            <a:r>
              <a:rPr lang="eu-ES" sz="1200" dirty="0" smtClean="0">
                <a:latin typeface="Arial" panose="020B0604020202020204" pitchFamily="34" charset="0"/>
                <a:cs typeface="Arial" panose="020B0604020202020204" pitchFamily="34" charset="0"/>
              </a:rPr>
              <a:t>Project </a:t>
            </a:r>
            <a:r>
              <a:rPr lang="eu-ES" sz="1200" dirty="0" err="1" smtClean="0">
                <a:latin typeface="Arial" panose="020B0604020202020204" pitchFamily="34" charset="0"/>
                <a:cs typeface="Arial" panose="020B0604020202020204" pitchFamily="34" charset="0"/>
              </a:rPr>
              <a:t>website</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under</a:t>
            </a:r>
            <a:r>
              <a:rPr lang="eu-ES" sz="1200" dirty="0" smtClean="0">
                <a:latin typeface="Arial" panose="020B0604020202020204" pitchFamily="34" charset="0"/>
                <a:cs typeface="Arial" panose="020B0604020202020204" pitchFamily="34" charset="0"/>
              </a:rPr>
              <a:t> INTERREG EUROPE </a:t>
            </a:r>
            <a:r>
              <a:rPr lang="eu-ES" sz="1200" dirty="0" err="1" smtClean="0">
                <a:latin typeface="Arial" panose="020B0604020202020204" pitchFamily="34" charset="0"/>
                <a:cs typeface="Arial" panose="020B0604020202020204" pitchFamily="34" charset="0"/>
              </a:rPr>
              <a:t>platform</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and</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social</a:t>
            </a:r>
            <a:r>
              <a:rPr lang="eu-ES" sz="1200" dirty="0" smtClean="0">
                <a:latin typeface="Arial" panose="020B0604020202020204" pitchFamily="34" charset="0"/>
                <a:cs typeface="Arial" panose="020B0604020202020204" pitchFamily="34" charset="0"/>
              </a:rPr>
              <a:t> media </a:t>
            </a:r>
            <a:r>
              <a:rPr lang="eu-ES" sz="1200" dirty="0" err="1" smtClean="0">
                <a:latin typeface="Arial" panose="020B0604020202020204" pitchFamily="34" charset="0"/>
                <a:cs typeface="Arial" panose="020B0604020202020204" pitchFamily="34" charset="0"/>
              </a:rPr>
              <a:t>profiles</a:t>
            </a:r>
            <a:endParaRPr lang="eu-ES" sz="1200" dirty="0" smtClean="0">
              <a:latin typeface="Arial" panose="020B0604020202020204" pitchFamily="34" charset="0"/>
              <a:cs typeface="Arial" panose="020B0604020202020204" pitchFamily="34" charset="0"/>
            </a:endParaRPr>
          </a:p>
          <a:p>
            <a:pPr marL="171450" indent="-171450">
              <a:lnSpc>
                <a:spcPct val="150000"/>
              </a:lnSpc>
              <a:spcBef>
                <a:spcPts val="600"/>
              </a:spcBef>
              <a:buFont typeface="Arial" panose="020B0604020202020204" pitchFamily="34" charset="0"/>
              <a:buChar char="•"/>
            </a:pPr>
            <a:r>
              <a:rPr lang="eu-ES" sz="1200" dirty="0" smtClean="0">
                <a:latin typeface="Arial" panose="020B0604020202020204" pitchFamily="34" charset="0"/>
                <a:cs typeface="Arial" panose="020B0604020202020204" pitchFamily="34" charset="0"/>
              </a:rPr>
              <a:t>Press </a:t>
            </a:r>
            <a:r>
              <a:rPr lang="eu-ES" sz="1200" dirty="0" err="1" smtClean="0">
                <a:latin typeface="Arial" panose="020B0604020202020204" pitchFamily="34" charset="0"/>
                <a:cs typeface="Arial" panose="020B0604020202020204" pitchFamily="34" charset="0"/>
              </a:rPr>
              <a:t>releases</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with</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ocassion</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of</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Field</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Visits</a:t>
            </a:r>
            <a:endParaRPr lang="eu-ES" sz="1200" dirty="0">
              <a:latin typeface="Arial" panose="020B0604020202020204" pitchFamily="34" charset="0"/>
              <a:cs typeface="Arial" panose="020B0604020202020204" pitchFamily="34" charset="0"/>
            </a:endParaRPr>
          </a:p>
        </p:txBody>
      </p:sp>
      <p:sp>
        <p:nvSpPr>
          <p:cNvPr id="8" name="CuadroTexto 7"/>
          <p:cNvSpPr txBox="1"/>
          <p:nvPr/>
        </p:nvSpPr>
        <p:spPr>
          <a:xfrm>
            <a:off x="450156" y="2194864"/>
            <a:ext cx="2761140" cy="415498"/>
          </a:xfrm>
          <a:prstGeom prst="rect">
            <a:avLst/>
          </a:prstGeom>
          <a:noFill/>
        </p:spPr>
        <p:txBody>
          <a:bodyPr wrap="square" rtlCol="0">
            <a:spAutoFit/>
          </a:bodyPr>
          <a:lstStyle/>
          <a:p>
            <a:r>
              <a:rPr lang="eu-ES" dirty="0" err="1" smtClean="0">
                <a:solidFill>
                  <a:srgbClr val="003297"/>
                </a:solidFill>
                <a:latin typeface="Arial" panose="020B0604020202020204" pitchFamily="34" charset="0"/>
                <a:cs typeface="Arial" panose="020B0604020202020204" pitchFamily="34" charset="0"/>
              </a:rPr>
              <a:t>Actions</a:t>
            </a:r>
            <a:endParaRPr lang="eu-ES" dirty="0">
              <a:solidFill>
                <a:srgbClr val="003297"/>
              </a:solidFill>
              <a:latin typeface="Arial" panose="020B0604020202020204" pitchFamily="34" charset="0"/>
              <a:cs typeface="Arial" panose="020B0604020202020204" pitchFamily="34" charset="0"/>
            </a:endParaRPr>
          </a:p>
        </p:txBody>
      </p:sp>
      <p:sp>
        <p:nvSpPr>
          <p:cNvPr id="9" name="CuadroTexto 8"/>
          <p:cNvSpPr txBox="1"/>
          <p:nvPr/>
        </p:nvSpPr>
        <p:spPr>
          <a:xfrm>
            <a:off x="8549806" y="2194864"/>
            <a:ext cx="2761140" cy="415498"/>
          </a:xfrm>
          <a:prstGeom prst="rect">
            <a:avLst/>
          </a:prstGeom>
          <a:noFill/>
        </p:spPr>
        <p:txBody>
          <a:bodyPr wrap="square" rtlCol="0">
            <a:spAutoFit/>
          </a:bodyPr>
          <a:lstStyle/>
          <a:p>
            <a:r>
              <a:rPr lang="eu-ES" dirty="0" err="1" smtClean="0">
                <a:solidFill>
                  <a:srgbClr val="003297"/>
                </a:solidFill>
                <a:latin typeface="Arial" panose="020B0604020202020204" pitchFamily="34" charset="0"/>
                <a:cs typeface="Arial" panose="020B0604020202020204" pitchFamily="34" charset="0"/>
              </a:rPr>
              <a:t>Outputs</a:t>
            </a:r>
            <a:endParaRPr lang="eu-ES" dirty="0">
              <a:solidFill>
                <a:srgbClr val="003297"/>
              </a:solidFill>
              <a:latin typeface="Arial" panose="020B0604020202020204" pitchFamily="34" charset="0"/>
              <a:cs typeface="Arial" panose="020B0604020202020204" pitchFamily="34" charset="0"/>
            </a:endParaRPr>
          </a:p>
        </p:txBody>
      </p:sp>
      <p:cxnSp>
        <p:nvCxnSpPr>
          <p:cNvPr id="11" name="Conector recto 10"/>
          <p:cNvCxnSpPr/>
          <p:nvPr/>
        </p:nvCxnSpPr>
        <p:spPr>
          <a:xfrm>
            <a:off x="8083004" y="2610362"/>
            <a:ext cx="0" cy="4050589"/>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938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637143829"/>
              </p:ext>
            </p:extLst>
          </p:nvPr>
        </p:nvGraphicFramePr>
        <p:xfrm>
          <a:off x="274601" y="2916535"/>
          <a:ext cx="7376355" cy="4181026"/>
        </p:xfrm>
        <a:graphic>
          <a:graphicData uri="http://schemas.openxmlformats.org/drawingml/2006/table">
            <a:tbl>
              <a:tblPr>
                <a:tableStyleId>{5C22544A-7EE6-4342-B048-85BDC9FD1C3A}</a:tableStyleId>
              </a:tblPr>
              <a:tblGrid>
                <a:gridCol w="7376355"/>
              </a:tblGrid>
              <a:tr h="330293">
                <a:tc>
                  <a:txBody>
                    <a:bodyPr/>
                    <a:lstStyle/>
                    <a:p>
                      <a:pPr marL="171450" indent="-171450" algn="just" fontAlgn="ctr">
                        <a:lnSpc>
                          <a:spcPct val="150000"/>
                        </a:lnSpc>
                        <a:buFont typeface="Arial" panose="020B0604020202020204" pitchFamily="34" charset="0"/>
                        <a:buChar char="•"/>
                      </a:pPr>
                      <a:r>
                        <a:rPr lang="en-US" sz="1100" u="none" strike="noStrike" dirty="0">
                          <a:effectLst/>
                          <a:latin typeface="Arial" panose="020B0604020202020204" pitchFamily="34" charset="0"/>
                          <a:cs typeface="Arial" panose="020B0604020202020204" pitchFamily="34" charset="0"/>
                        </a:rPr>
                        <a:t>Production by </a:t>
                      </a:r>
                      <a:r>
                        <a:rPr lang="en-US" sz="1100" b="1" u="sng" strike="noStrike" dirty="0">
                          <a:effectLst/>
                          <a:latin typeface="Arial" panose="020B0604020202020204" pitchFamily="34" charset="0"/>
                          <a:cs typeface="Arial" panose="020B0604020202020204" pitchFamily="34" charset="0"/>
                        </a:rPr>
                        <a:t>PP3 of Brochure in English and delivery to all partners for printing</a:t>
                      </a:r>
                      <a:r>
                        <a:rPr lang="en-US" sz="1100" u="none" strike="noStrike" dirty="0">
                          <a:effectLst/>
                          <a:latin typeface="Arial" panose="020B0604020202020204" pitchFamily="34" charset="0"/>
                          <a:cs typeface="Arial" panose="020B0604020202020204" pitchFamily="34" charset="0"/>
                        </a:rPr>
                        <a:t>. Brochure designed as a folder to be used on all kind of meetings and events.</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b="1" u="sng" strike="noStrike" dirty="0">
                          <a:effectLst/>
                          <a:latin typeface="Arial" panose="020B0604020202020204" pitchFamily="34" charset="0"/>
                          <a:cs typeface="Arial" panose="020B0604020202020204" pitchFamily="34" charset="0"/>
                        </a:rPr>
                        <a:t>Communication Officer (CO) from PP3 will update once a month website. </a:t>
                      </a:r>
                      <a:r>
                        <a:rPr lang="en-US" sz="1100" u="none" strike="noStrike" dirty="0">
                          <a:effectLst/>
                          <a:latin typeface="Arial" panose="020B0604020202020204" pitchFamily="34" charset="0"/>
                          <a:cs typeface="Arial" panose="020B0604020202020204" pitchFamily="34" charset="0"/>
                        </a:rPr>
                        <a:t>S/he will coordinate with partners’ COs a timetable for the delivery of relevant news related to the project activities and to the Circular Economy topic.</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b="1" u="sng" strike="noStrike" dirty="0" smtClean="0">
                          <a:effectLst/>
                          <a:latin typeface="Arial" panose="020B0604020202020204" pitchFamily="34" charset="0"/>
                          <a:cs typeface="Arial" panose="020B0604020202020204" pitchFamily="34" charset="0"/>
                        </a:rPr>
                        <a:t>COs </a:t>
                      </a:r>
                      <a:r>
                        <a:rPr lang="en-US" sz="1100" b="1" u="sng" strike="noStrike" dirty="0">
                          <a:effectLst/>
                          <a:latin typeface="Arial" panose="020B0604020202020204" pitchFamily="34" charset="0"/>
                          <a:cs typeface="Arial" panose="020B0604020202020204" pitchFamily="34" charset="0"/>
                        </a:rPr>
                        <a:t>from all partners will get access to social media profiles</a:t>
                      </a:r>
                      <a:r>
                        <a:rPr lang="en-US" sz="1100" u="none" strike="noStrike" dirty="0">
                          <a:effectLst/>
                          <a:latin typeface="Arial" panose="020B0604020202020204" pitchFamily="34" charset="0"/>
                          <a:cs typeface="Arial" panose="020B0604020202020204" pitchFamily="34" charset="0"/>
                        </a:rPr>
                        <a:t>, and will feed them continuously.</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b="1" u="sng" strike="noStrike" dirty="0">
                          <a:effectLst/>
                          <a:latin typeface="Arial" panose="020B0604020202020204" pitchFamily="34" charset="0"/>
                          <a:cs typeface="Arial" panose="020B0604020202020204" pitchFamily="34" charset="0"/>
                        </a:rPr>
                        <a:t>CO from PP3 will produce a digital newsletter template and feed calendar</a:t>
                      </a:r>
                      <a:r>
                        <a:rPr lang="en-US" sz="1100" u="none" strike="noStrike" dirty="0">
                          <a:effectLst/>
                          <a:latin typeface="Arial" panose="020B0604020202020204" pitchFamily="34" charset="0"/>
                          <a:cs typeface="Arial" panose="020B0604020202020204" pitchFamily="34" charset="0"/>
                        </a:rPr>
                        <a:t>. A consolidated distribution list will be developed with contact information provided by partners.</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b="1" u="sng" strike="noStrike" dirty="0">
                          <a:effectLst/>
                          <a:latin typeface="Arial" panose="020B0604020202020204" pitchFamily="34" charset="0"/>
                          <a:cs typeface="Arial" panose="020B0604020202020204" pitchFamily="34" charset="0"/>
                        </a:rPr>
                        <a:t>First newsletter will be available by October 2016</a:t>
                      </a:r>
                      <a:r>
                        <a:rPr lang="en-US" sz="1100" u="none" strike="noStrike" dirty="0">
                          <a:effectLst/>
                          <a:latin typeface="Arial" panose="020B0604020202020204" pitchFamily="34" charset="0"/>
                          <a:cs typeface="Arial" panose="020B0604020202020204" pitchFamily="34" charset="0"/>
                        </a:rPr>
                        <a:t>. All in all, 7 newsletters are scheduled. Newsletter will be elaborated in English and disseminated </a:t>
                      </a:r>
                      <a:r>
                        <a:rPr lang="en-US" sz="1100" u="none" strike="noStrike" dirty="0" err="1">
                          <a:effectLst/>
                          <a:latin typeface="Arial" panose="020B0604020202020204" pitchFamily="34" charset="0"/>
                          <a:cs typeface="Arial" panose="020B0604020202020204" pitchFamily="34" charset="0"/>
                        </a:rPr>
                        <a:t>semestrially</a:t>
                      </a:r>
                      <a:r>
                        <a:rPr lang="en-US" sz="1100" u="none" strike="noStrike" dirty="0">
                          <a:effectLst/>
                          <a:latin typeface="Arial" panose="020B0604020202020204" pitchFamily="34" charset="0"/>
                          <a:cs typeface="Arial" panose="020B0604020202020204" pitchFamily="34" charset="0"/>
                        </a:rPr>
                        <a:t>.</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b="1" u="sng" strike="noStrike" dirty="0">
                          <a:effectLst/>
                          <a:latin typeface="Arial" panose="020B0604020202020204" pitchFamily="34" charset="0"/>
                          <a:cs typeface="Arial" panose="020B0604020202020204" pitchFamily="34" charset="0"/>
                        </a:rPr>
                        <a:t>Press releases with occasion of the 2 Field Visits.</a:t>
                      </a:r>
                      <a:endParaRPr lang="en-US" sz="1100" b="1" i="0" u="sng"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u="none" strike="noStrike" dirty="0">
                          <a:effectLst/>
                          <a:latin typeface="Arial" panose="020B0604020202020204" pitchFamily="34" charset="0"/>
                          <a:cs typeface="Arial" panose="020B0604020202020204" pitchFamily="34" charset="0"/>
                        </a:rPr>
                        <a:t>External services contracted by </a:t>
                      </a:r>
                      <a:r>
                        <a:rPr lang="en-US" sz="1100" b="1" u="sng" strike="noStrike" dirty="0">
                          <a:effectLst/>
                          <a:latin typeface="Arial" panose="020B0604020202020204" pitchFamily="34" charset="0"/>
                          <a:cs typeface="Arial" panose="020B0604020202020204" pitchFamily="34" charset="0"/>
                        </a:rPr>
                        <a:t>PP3 for the video recording </a:t>
                      </a:r>
                      <a:r>
                        <a:rPr lang="en-US" sz="1100" u="none" strike="noStrike" dirty="0">
                          <a:effectLst/>
                          <a:latin typeface="Arial" panose="020B0604020202020204" pitchFamily="34" charset="0"/>
                          <a:cs typeface="Arial" panose="020B0604020202020204" pitchFamily="34" charset="0"/>
                        </a:rPr>
                        <a:t>of the Field Visits to Basque Country and to The Netherlands.</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b="1" u="sng" strike="noStrike" dirty="0">
                          <a:effectLst/>
                          <a:latin typeface="Arial" panose="020B0604020202020204" pitchFamily="34" charset="0"/>
                          <a:cs typeface="Arial" panose="020B0604020202020204" pitchFamily="34" charset="0"/>
                        </a:rPr>
                        <a:t>CO from PP3 will keep track of all relevant events at EU </a:t>
                      </a:r>
                      <a:r>
                        <a:rPr lang="en-US" sz="1100" u="none" strike="noStrike" dirty="0">
                          <a:effectLst/>
                          <a:latin typeface="Arial" panose="020B0604020202020204" pitchFamily="34" charset="0"/>
                          <a:cs typeface="Arial" panose="020B0604020202020204" pitchFamily="34" charset="0"/>
                        </a:rPr>
                        <a:t>level related to the Circular Economy topic. S/he will share this information with all partners. Participation of partners at such events for the active dissemination of the project will be encouraged. To that end, all partners have a travel budget. Following participation an Impact Report will be delivered by participating partner.</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bl>
          </a:graphicData>
        </a:graphic>
      </p:graphicFrame>
      <p:sp>
        <p:nvSpPr>
          <p:cNvPr id="4" name="Marcador de número de diapositiva 3"/>
          <p:cNvSpPr>
            <a:spLocks noGrp="1"/>
          </p:cNvSpPr>
          <p:nvPr>
            <p:ph type="sldNum" sz="quarter" idx="12"/>
          </p:nvPr>
        </p:nvSpPr>
        <p:spPr/>
        <p:txBody>
          <a:bodyPr/>
          <a:lstStyle/>
          <a:p>
            <a:fld id="{5E04C7A7-F720-4681-8EEE-00A4781EA922}" type="slidenum">
              <a:rPr lang="it-IT" smtClean="0"/>
              <a:pPr/>
              <a:t>5</a:t>
            </a:fld>
            <a:endParaRPr lang="it-IT" dirty="0"/>
          </a:p>
        </p:txBody>
      </p:sp>
      <p:sp>
        <p:nvSpPr>
          <p:cNvPr id="6" name="Rectángulo 5"/>
          <p:cNvSpPr/>
          <p:nvPr/>
        </p:nvSpPr>
        <p:spPr>
          <a:xfrm>
            <a:off x="290501" y="1456382"/>
            <a:ext cx="9160654" cy="830997"/>
          </a:xfrm>
          <a:prstGeom prst="rect">
            <a:avLst/>
          </a:prstGeom>
        </p:spPr>
        <p:txBody>
          <a:bodyPr wrap="square">
            <a:spAutoFit/>
          </a:bodyPr>
          <a:lstStyle/>
          <a:p>
            <a:r>
              <a:rPr lang="en-US" sz="2400" b="1" dirty="0">
                <a:solidFill>
                  <a:srgbClr val="92D050"/>
                </a:solidFill>
                <a:latin typeface="Arial" panose="020B0604020202020204" pitchFamily="34" charset="0"/>
                <a:cs typeface="Arial" panose="020B0604020202020204" pitchFamily="34" charset="0"/>
              </a:rPr>
              <a:t>This semester will focus on the implementation of the Communication Strategy:</a:t>
            </a:r>
            <a:r>
              <a:rPr lang="es-ES" dirty="0">
                <a:latin typeface="Arial" panose="020B0604020202020204" pitchFamily="34" charset="0"/>
                <a:cs typeface="Arial" panose="020B0604020202020204" pitchFamily="34" charset="0"/>
              </a:rPr>
              <a:t> </a:t>
            </a:r>
            <a:endParaRPr lang="eu-ES" dirty="0">
              <a:latin typeface="Arial" panose="020B0604020202020204" pitchFamily="34" charset="0"/>
              <a:cs typeface="Arial" panose="020B0604020202020204" pitchFamily="34" charset="0"/>
            </a:endParaRPr>
          </a:p>
        </p:txBody>
      </p:sp>
      <p:sp>
        <p:nvSpPr>
          <p:cNvPr id="8" name="Título 2"/>
          <p:cNvSpPr txBox="1">
            <a:spLocks/>
          </p:cNvSpPr>
          <p:nvPr/>
        </p:nvSpPr>
        <p:spPr>
          <a:xfrm>
            <a:off x="274600" y="684287"/>
            <a:ext cx="9176555" cy="493314"/>
          </a:xfrm>
          <a:prstGeom prst="rect">
            <a:avLst/>
          </a:prstGeom>
        </p:spPr>
        <p:txBody>
          <a:bodyPr vert="horz" lIns="104306" tIns="52153" rIns="104306" bIns="52153" rtlCol="0" anchor="ctr">
            <a:noAutofit/>
          </a:bodyPr>
          <a:lstStyle>
            <a:lvl1pPr algn="l" defTabSz="1043056" rtl="0" eaLnBrk="1" latinLnBrk="0" hangingPunct="1">
              <a:spcBef>
                <a:spcPct val="0"/>
              </a:spcBef>
              <a:buNone/>
              <a:defRPr sz="2700" b="1" kern="1200">
                <a:solidFill>
                  <a:srgbClr val="003297"/>
                </a:solidFill>
                <a:latin typeface="Arial" pitchFamily="34" charset="0"/>
                <a:ea typeface="+mj-ea"/>
                <a:cs typeface="Arial" pitchFamily="34" charset="0"/>
              </a:defRPr>
            </a:lvl1pPr>
          </a:lstStyle>
          <a:p>
            <a:r>
              <a:rPr lang="eu-ES" dirty="0" err="1" smtClean="0"/>
              <a:t>Semester</a:t>
            </a:r>
            <a:r>
              <a:rPr lang="eu-ES" dirty="0" smtClean="0"/>
              <a:t> 2 </a:t>
            </a:r>
            <a:r>
              <a:rPr lang="eu-ES" dirty="0" err="1" smtClean="0"/>
              <a:t>Communication</a:t>
            </a:r>
            <a:r>
              <a:rPr lang="eu-ES" dirty="0" smtClean="0"/>
              <a:t> </a:t>
            </a:r>
            <a:r>
              <a:rPr lang="eu-ES" dirty="0" err="1" smtClean="0"/>
              <a:t>Actions</a:t>
            </a:r>
            <a:r>
              <a:rPr lang="eu-ES" dirty="0" smtClean="0"/>
              <a:t> </a:t>
            </a:r>
            <a:r>
              <a:rPr lang="eu-ES" dirty="0" err="1" smtClean="0"/>
              <a:t>and</a:t>
            </a:r>
            <a:r>
              <a:rPr lang="eu-ES" dirty="0" smtClean="0"/>
              <a:t> Main </a:t>
            </a:r>
            <a:r>
              <a:rPr lang="eu-ES" dirty="0" err="1" smtClean="0"/>
              <a:t>Outputs</a:t>
            </a:r>
            <a:endParaRPr lang="eu-ES" dirty="0"/>
          </a:p>
        </p:txBody>
      </p:sp>
      <p:sp>
        <p:nvSpPr>
          <p:cNvPr id="9" name="CuadroTexto 8"/>
          <p:cNvSpPr txBox="1"/>
          <p:nvPr/>
        </p:nvSpPr>
        <p:spPr>
          <a:xfrm>
            <a:off x="378148" y="2402613"/>
            <a:ext cx="2761140" cy="415498"/>
          </a:xfrm>
          <a:prstGeom prst="rect">
            <a:avLst/>
          </a:prstGeom>
          <a:noFill/>
        </p:spPr>
        <p:txBody>
          <a:bodyPr wrap="square" rtlCol="0">
            <a:spAutoFit/>
          </a:bodyPr>
          <a:lstStyle/>
          <a:p>
            <a:r>
              <a:rPr lang="eu-ES" dirty="0" err="1" smtClean="0">
                <a:solidFill>
                  <a:srgbClr val="003297"/>
                </a:solidFill>
                <a:latin typeface="Arial" panose="020B0604020202020204" pitchFamily="34" charset="0"/>
                <a:cs typeface="Arial" panose="020B0604020202020204" pitchFamily="34" charset="0"/>
              </a:rPr>
              <a:t>Actions</a:t>
            </a:r>
            <a:endParaRPr lang="eu-ES" dirty="0">
              <a:solidFill>
                <a:srgbClr val="003297"/>
              </a:solidFill>
              <a:latin typeface="Arial" panose="020B0604020202020204" pitchFamily="34" charset="0"/>
              <a:cs typeface="Arial" panose="020B0604020202020204" pitchFamily="34" charset="0"/>
            </a:endParaRPr>
          </a:p>
        </p:txBody>
      </p:sp>
      <p:sp>
        <p:nvSpPr>
          <p:cNvPr id="10" name="CuadroTexto 9"/>
          <p:cNvSpPr txBox="1"/>
          <p:nvPr/>
        </p:nvSpPr>
        <p:spPr>
          <a:xfrm>
            <a:off x="8549806" y="2194864"/>
            <a:ext cx="2761140" cy="415498"/>
          </a:xfrm>
          <a:prstGeom prst="rect">
            <a:avLst/>
          </a:prstGeom>
          <a:noFill/>
        </p:spPr>
        <p:txBody>
          <a:bodyPr wrap="square" rtlCol="0">
            <a:spAutoFit/>
          </a:bodyPr>
          <a:lstStyle/>
          <a:p>
            <a:r>
              <a:rPr lang="eu-ES" dirty="0" err="1" smtClean="0">
                <a:solidFill>
                  <a:srgbClr val="003297"/>
                </a:solidFill>
                <a:latin typeface="Arial" panose="020B0604020202020204" pitchFamily="34" charset="0"/>
                <a:cs typeface="Arial" panose="020B0604020202020204" pitchFamily="34" charset="0"/>
              </a:rPr>
              <a:t>Outputs</a:t>
            </a:r>
            <a:endParaRPr lang="eu-ES" dirty="0">
              <a:solidFill>
                <a:srgbClr val="003297"/>
              </a:solidFill>
              <a:latin typeface="Arial" panose="020B0604020202020204" pitchFamily="34" charset="0"/>
              <a:cs typeface="Arial" panose="020B0604020202020204" pitchFamily="34" charset="0"/>
            </a:endParaRPr>
          </a:p>
        </p:txBody>
      </p:sp>
      <p:cxnSp>
        <p:nvCxnSpPr>
          <p:cNvPr id="11" name="Conector recto 10"/>
          <p:cNvCxnSpPr/>
          <p:nvPr/>
        </p:nvCxnSpPr>
        <p:spPr>
          <a:xfrm>
            <a:off x="7918468" y="2610362"/>
            <a:ext cx="0" cy="4050589"/>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8227020" y="3159829"/>
            <a:ext cx="2466380" cy="1862048"/>
          </a:xfrm>
          <a:prstGeom prst="rect">
            <a:avLst/>
          </a:prstGeom>
          <a:noFill/>
        </p:spPr>
        <p:txBody>
          <a:bodyPr wrap="square" rtlCol="0">
            <a:spAutoFit/>
          </a:bodyPr>
          <a:lstStyle/>
          <a:p>
            <a:pPr marL="171450" indent="-171450">
              <a:lnSpc>
                <a:spcPct val="150000"/>
              </a:lnSpc>
              <a:spcBef>
                <a:spcPts val="600"/>
              </a:spcBef>
              <a:buFont typeface="Arial" panose="020B0604020202020204" pitchFamily="34" charset="0"/>
              <a:buChar char="•"/>
            </a:pPr>
            <a:r>
              <a:rPr lang="eu-ES" sz="1400" dirty="0" smtClean="0">
                <a:latin typeface="Arial" panose="020B0604020202020204" pitchFamily="34" charset="0"/>
                <a:cs typeface="Arial" panose="020B0604020202020204" pitchFamily="34" charset="0"/>
              </a:rPr>
              <a:t>RETRACE </a:t>
            </a:r>
            <a:r>
              <a:rPr lang="eu-ES" sz="1400" dirty="0" err="1" smtClean="0">
                <a:latin typeface="Arial" panose="020B0604020202020204" pitchFamily="34" charset="0"/>
                <a:cs typeface="Arial" panose="020B0604020202020204" pitchFamily="34" charset="0"/>
              </a:rPr>
              <a:t>Brochure</a:t>
            </a:r>
            <a:endParaRPr lang="eu-ES" sz="1400" dirty="0" smtClean="0">
              <a:latin typeface="Arial" panose="020B0604020202020204" pitchFamily="34" charset="0"/>
              <a:cs typeface="Arial" panose="020B0604020202020204" pitchFamily="34" charset="0"/>
            </a:endParaRPr>
          </a:p>
          <a:p>
            <a:pPr marL="171450" indent="-171450">
              <a:lnSpc>
                <a:spcPct val="150000"/>
              </a:lnSpc>
              <a:spcBef>
                <a:spcPts val="600"/>
              </a:spcBef>
              <a:buFont typeface="Arial" panose="020B0604020202020204" pitchFamily="34" charset="0"/>
              <a:buChar char="•"/>
            </a:pPr>
            <a:r>
              <a:rPr lang="eu-ES" sz="1400" dirty="0" smtClean="0">
                <a:latin typeface="Arial" panose="020B0604020202020204" pitchFamily="34" charset="0"/>
                <a:cs typeface="Arial" panose="020B0604020202020204" pitchFamily="34" charset="0"/>
              </a:rPr>
              <a:t>RETRACE 1st </a:t>
            </a:r>
            <a:r>
              <a:rPr lang="eu-ES" sz="1400" dirty="0" err="1" smtClean="0">
                <a:latin typeface="Arial" panose="020B0604020202020204" pitchFamily="34" charset="0"/>
                <a:cs typeface="Arial" panose="020B0604020202020204" pitchFamily="34" charset="0"/>
              </a:rPr>
              <a:t>newsletter</a:t>
            </a:r>
            <a:r>
              <a:rPr lang="eu-ES" sz="1400" dirty="0" smtClean="0">
                <a:latin typeface="Arial" panose="020B0604020202020204" pitchFamily="34" charset="0"/>
                <a:cs typeface="Arial" panose="020B0604020202020204" pitchFamily="34" charset="0"/>
              </a:rPr>
              <a:t> </a:t>
            </a:r>
            <a:r>
              <a:rPr lang="eu-ES" sz="1400" dirty="0" err="1" smtClean="0">
                <a:latin typeface="Arial" panose="020B0604020202020204" pitchFamily="34" charset="0"/>
                <a:cs typeface="Arial" panose="020B0604020202020204" pitchFamily="34" charset="0"/>
              </a:rPr>
              <a:t>distributed</a:t>
            </a:r>
            <a:r>
              <a:rPr lang="eu-ES" sz="1400" dirty="0" smtClean="0">
                <a:latin typeface="Arial" panose="020B0604020202020204" pitchFamily="34" charset="0"/>
                <a:cs typeface="Arial" panose="020B0604020202020204" pitchFamily="34" charset="0"/>
              </a:rPr>
              <a:t>: 250 </a:t>
            </a:r>
            <a:r>
              <a:rPr lang="eu-ES" sz="1400" dirty="0" err="1" smtClean="0">
                <a:latin typeface="Arial" panose="020B0604020202020204" pitchFamily="34" charset="0"/>
                <a:cs typeface="Arial" panose="020B0604020202020204" pitchFamily="34" charset="0"/>
              </a:rPr>
              <a:t>contacts</a:t>
            </a:r>
            <a:endParaRPr lang="eu-ES" sz="1400" dirty="0" smtClean="0">
              <a:latin typeface="Arial" panose="020B0604020202020204" pitchFamily="34" charset="0"/>
              <a:cs typeface="Arial" panose="020B0604020202020204" pitchFamily="34" charset="0"/>
            </a:endParaRPr>
          </a:p>
          <a:p>
            <a:pPr marL="171450" indent="-171450">
              <a:lnSpc>
                <a:spcPct val="150000"/>
              </a:lnSpc>
              <a:spcBef>
                <a:spcPts val="600"/>
              </a:spcBef>
              <a:buFont typeface="Arial" panose="020B0604020202020204" pitchFamily="34" charset="0"/>
              <a:buChar char="•"/>
            </a:pPr>
            <a:r>
              <a:rPr lang="eu-ES" sz="1400" dirty="0" smtClean="0">
                <a:latin typeface="Arial" panose="020B0604020202020204" pitchFamily="34" charset="0"/>
                <a:cs typeface="Arial" panose="020B0604020202020204" pitchFamily="34" charset="0"/>
              </a:rPr>
              <a:t>Press </a:t>
            </a:r>
            <a:r>
              <a:rPr lang="eu-ES" sz="1400" dirty="0" err="1" smtClean="0">
                <a:latin typeface="Arial" panose="020B0604020202020204" pitchFamily="34" charset="0"/>
                <a:cs typeface="Arial" panose="020B0604020202020204" pitchFamily="34" charset="0"/>
              </a:rPr>
              <a:t>releases</a:t>
            </a:r>
            <a:r>
              <a:rPr lang="eu-ES" sz="1400" dirty="0" smtClean="0">
                <a:latin typeface="Arial" panose="020B0604020202020204" pitchFamily="34" charset="0"/>
                <a:cs typeface="Arial" panose="020B0604020202020204" pitchFamily="34" charset="0"/>
              </a:rPr>
              <a:t> </a:t>
            </a:r>
            <a:r>
              <a:rPr lang="eu-ES" sz="1400" dirty="0" err="1" smtClean="0">
                <a:latin typeface="Arial" panose="020B0604020202020204" pitchFamily="34" charset="0"/>
                <a:cs typeface="Arial" panose="020B0604020202020204" pitchFamily="34" charset="0"/>
              </a:rPr>
              <a:t>with</a:t>
            </a:r>
            <a:r>
              <a:rPr lang="eu-ES" sz="1400" dirty="0" smtClean="0">
                <a:latin typeface="Arial" panose="020B0604020202020204" pitchFamily="34" charset="0"/>
                <a:cs typeface="Arial" panose="020B0604020202020204" pitchFamily="34" charset="0"/>
              </a:rPr>
              <a:t> </a:t>
            </a:r>
            <a:r>
              <a:rPr lang="eu-ES" sz="1400" dirty="0" err="1" smtClean="0">
                <a:latin typeface="Arial" panose="020B0604020202020204" pitchFamily="34" charset="0"/>
                <a:cs typeface="Arial" panose="020B0604020202020204" pitchFamily="34" charset="0"/>
              </a:rPr>
              <a:t>occassion</a:t>
            </a:r>
            <a:r>
              <a:rPr lang="eu-ES" sz="1400" dirty="0" smtClean="0">
                <a:latin typeface="Arial" panose="020B0604020202020204" pitchFamily="34" charset="0"/>
                <a:cs typeface="Arial" panose="020B0604020202020204" pitchFamily="34" charset="0"/>
              </a:rPr>
              <a:t> </a:t>
            </a:r>
            <a:r>
              <a:rPr lang="eu-ES" sz="1400" dirty="0" err="1" smtClean="0">
                <a:latin typeface="Arial" panose="020B0604020202020204" pitchFamily="34" charset="0"/>
                <a:cs typeface="Arial" panose="020B0604020202020204" pitchFamily="34" charset="0"/>
              </a:rPr>
              <a:t>of</a:t>
            </a:r>
            <a:r>
              <a:rPr lang="eu-ES" sz="1400" dirty="0" smtClean="0">
                <a:latin typeface="Arial" panose="020B0604020202020204" pitchFamily="34" charset="0"/>
                <a:cs typeface="Arial" panose="020B0604020202020204" pitchFamily="34" charset="0"/>
              </a:rPr>
              <a:t> </a:t>
            </a:r>
            <a:r>
              <a:rPr lang="eu-ES" sz="1400" dirty="0" err="1" smtClean="0">
                <a:latin typeface="Arial" panose="020B0604020202020204" pitchFamily="34" charset="0"/>
                <a:cs typeface="Arial" panose="020B0604020202020204" pitchFamily="34" charset="0"/>
              </a:rPr>
              <a:t>Field</a:t>
            </a:r>
            <a:r>
              <a:rPr lang="eu-ES" sz="1400" dirty="0" smtClean="0">
                <a:latin typeface="Arial" panose="020B0604020202020204" pitchFamily="34" charset="0"/>
                <a:cs typeface="Arial" panose="020B0604020202020204" pitchFamily="34" charset="0"/>
              </a:rPr>
              <a:t> </a:t>
            </a:r>
            <a:r>
              <a:rPr lang="eu-ES" sz="1400" dirty="0" err="1" smtClean="0">
                <a:latin typeface="Arial" panose="020B0604020202020204" pitchFamily="34" charset="0"/>
                <a:cs typeface="Arial" panose="020B0604020202020204" pitchFamily="34" charset="0"/>
              </a:rPr>
              <a:t>Visit</a:t>
            </a:r>
            <a:endParaRPr lang="eu-E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908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011756671"/>
              </p:ext>
            </p:extLst>
          </p:nvPr>
        </p:nvGraphicFramePr>
        <p:xfrm>
          <a:off x="162124" y="3053184"/>
          <a:ext cx="7560840" cy="4008399"/>
        </p:xfrm>
        <a:graphic>
          <a:graphicData uri="http://schemas.openxmlformats.org/drawingml/2006/table">
            <a:tbl>
              <a:tblPr>
                <a:tableStyleId>{5C22544A-7EE6-4342-B048-85BDC9FD1C3A}</a:tableStyleId>
              </a:tblPr>
              <a:tblGrid>
                <a:gridCol w="7560840"/>
              </a:tblGrid>
              <a:tr h="330293">
                <a:tc>
                  <a:txBody>
                    <a:bodyPr/>
                    <a:lstStyle/>
                    <a:p>
                      <a:pPr marL="171450" indent="-171450" algn="just" fontAlgn="ctr">
                        <a:lnSpc>
                          <a:spcPct val="150000"/>
                        </a:lnSpc>
                        <a:buFont typeface="Arial" panose="020B0604020202020204" pitchFamily="34" charset="0"/>
                        <a:buChar char="•"/>
                      </a:pPr>
                      <a:r>
                        <a:rPr lang="en-US" sz="1100" b="1" u="sng" strike="noStrike" dirty="0">
                          <a:effectLst/>
                          <a:latin typeface="Arial" panose="020B0604020202020204" pitchFamily="34" charset="0"/>
                          <a:cs typeface="Arial" panose="020B0604020202020204" pitchFamily="34" charset="0"/>
                        </a:rPr>
                        <a:t>LP will subcontract the professional layout of “RETRACE Method for Systemic Approaches on Circular Economy” </a:t>
                      </a:r>
                      <a:r>
                        <a:rPr lang="en-US" sz="1100" u="none" strike="noStrike" dirty="0">
                          <a:effectLst/>
                          <a:latin typeface="Arial" panose="020B0604020202020204" pitchFamily="34" charset="0"/>
                          <a:cs typeface="Arial" panose="020B0604020202020204" pitchFamily="34" charset="0"/>
                        </a:rPr>
                        <a:t>publication to be available in English. LP will deliver to partners the file who will be in charge of their printing. Digital version of the publication available at website.</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b="1" u="sng" strike="noStrike" dirty="0">
                          <a:effectLst/>
                          <a:latin typeface="Arial" panose="020B0604020202020204" pitchFamily="34" charset="0"/>
                          <a:cs typeface="Arial" panose="020B0604020202020204" pitchFamily="34" charset="0"/>
                        </a:rPr>
                        <a:t>CO from PP3 will update once a month RETRACE website</a:t>
                      </a:r>
                      <a:r>
                        <a:rPr lang="en-US" sz="1100" u="none" strike="noStrike" dirty="0">
                          <a:effectLst/>
                          <a:latin typeface="Arial" panose="020B0604020202020204" pitchFamily="34" charset="0"/>
                          <a:cs typeface="Arial" panose="020B0604020202020204" pitchFamily="34" charset="0"/>
                        </a:rPr>
                        <a:t>. S/he will coordinate with partners’ COs a timetable for the delivery of relevant news related to the project activities and to the Circular Economy topic.</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b="1" u="sng" strike="noStrike" dirty="0" smtClean="0">
                          <a:effectLst/>
                          <a:latin typeface="Arial" panose="020B0604020202020204" pitchFamily="34" charset="0"/>
                          <a:cs typeface="Arial" panose="020B0604020202020204" pitchFamily="34" charset="0"/>
                        </a:rPr>
                        <a:t>COs </a:t>
                      </a:r>
                      <a:r>
                        <a:rPr lang="en-US" sz="1100" b="1" u="sng" strike="noStrike" dirty="0">
                          <a:effectLst/>
                          <a:latin typeface="Arial" panose="020B0604020202020204" pitchFamily="34" charset="0"/>
                          <a:cs typeface="Arial" panose="020B0604020202020204" pitchFamily="34" charset="0"/>
                        </a:rPr>
                        <a:t>from all partners will get access to RETRACE social media profiles</a:t>
                      </a:r>
                      <a:r>
                        <a:rPr lang="en-US" sz="1100" u="none" strike="noStrike" dirty="0">
                          <a:effectLst/>
                          <a:latin typeface="Arial" panose="020B0604020202020204" pitchFamily="34" charset="0"/>
                          <a:cs typeface="Arial" panose="020B0604020202020204" pitchFamily="34" charset="0"/>
                        </a:rPr>
                        <a:t>, and will feed continuously the Facebook, </a:t>
                      </a:r>
                      <a:r>
                        <a:rPr lang="en-US" sz="1100" u="none" strike="noStrike" dirty="0" err="1">
                          <a:effectLst/>
                          <a:latin typeface="Arial" panose="020B0604020202020204" pitchFamily="34" charset="0"/>
                          <a:cs typeface="Arial" panose="020B0604020202020204" pitchFamily="34" charset="0"/>
                        </a:rPr>
                        <a:t>Linkedin</a:t>
                      </a:r>
                      <a:r>
                        <a:rPr lang="en-US" sz="1100" u="none" strike="noStrike" dirty="0">
                          <a:effectLst/>
                          <a:latin typeface="Arial" panose="020B0604020202020204" pitchFamily="34" charset="0"/>
                          <a:cs typeface="Arial" panose="020B0604020202020204" pitchFamily="34" charset="0"/>
                        </a:rPr>
                        <a:t>, Twitter and YouTube profiles.</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b="1" u="sng" strike="noStrike" dirty="0">
                          <a:effectLst/>
                          <a:latin typeface="Arial" panose="020B0604020202020204" pitchFamily="34" charset="0"/>
                          <a:cs typeface="Arial" panose="020B0604020202020204" pitchFamily="34" charset="0"/>
                        </a:rPr>
                        <a:t>CO from PP3 will produce 2nd newsletter </a:t>
                      </a:r>
                      <a:r>
                        <a:rPr lang="en-US" sz="1100" u="none" strike="noStrike" dirty="0">
                          <a:effectLst/>
                          <a:latin typeface="Arial" panose="020B0604020202020204" pitchFamily="34" charset="0"/>
                          <a:cs typeface="Arial" panose="020B0604020202020204" pitchFamily="34" charset="0"/>
                        </a:rPr>
                        <a:t>will be available and distributed by </a:t>
                      </a:r>
                      <a:r>
                        <a:rPr lang="en-US" sz="1100" b="1" u="sng" strike="noStrike" dirty="0">
                          <a:effectLst/>
                          <a:latin typeface="Arial" panose="020B0604020202020204" pitchFamily="34" charset="0"/>
                          <a:cs typeface="Arial" panose="020B0604020202020204" pitchFamily="34" charset="0"/>
                        </a:rPr>
                        <a:t>May 2017</a:t>
                      </a:r>
                      <a:r>
                        <a:rPr lang="en-US" sz="1100" u="none" strike="noStrike" dirty="0">
                          <a:effectLst/>
                          <a:latin typeface="Arial" panose="020B0604020202020204" pitchFamily="34" charset="0"/>
                          <a:cs typeface="Arial" panose="020B0604020202020204" pitchFamily="34" charset="0"/>
                        </a:rPr>
                        <a:t>.</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b="1" u="sng" strike="noStrike" dirty="0">
                          <a:effectLst/>
                          <a:latin typeface="Arial" panose="020B0604020202020204" pitchFamily="34" charset="0"/>
                          <a:cs typeface="Arial" panose="020B0604020202020204" pitchFamily="34" charset="0"/>
                        </a:rPr>
                        <a:t>Press releases with occasion of RETRACE Field Visits</a:t>
                      </a:r>
                      <a:r>
                        <a:rPr lang="en-US" sz="1100" u="none" strike="noStrike" dirty="0">
                          <a:effectLst/>
                          <a:latin typeface="Arial" panose="020B0604020202020204" pitchFamily="34" charset="0"/>
                          <a:cs typeface="Arial" panose="020B0604020202020204" pitchFamily="34" charset="0"/>
                        </a:rPr>
                        <a:t> to Slovenia, Romania and Scotland.</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u="none" strike="noStrike" dirty="0">
                          <a:effectLst/>
                          <a:latin typeface="Arial" panose="020B0604020202020204" pitchFamily="34" charset="0"/>
                          <a:cs typeface="Arial" panose="020B0604020202020204" pitchFamily="34" charset="0"/>
                        </a:rPr>
                        <a:t>External services contracted by </a:t>
                      </a:r>
                      <a:r>
                        <a:rPr lang="en-US" sz="1100" b="1" u="sng" strike="noStrike" dirty="0">
                          <a:effectLst/>
                          <a:latin typeface="Arial" panose="020B0604020202020204" pitchFamily="34" charset="0"/>
                          <a:cs typeface="Arial" panose="020B0604020202020204" pitchFamily="34" charset="0"/>
                        </a:rPr>
                        <a:t>PP7 and PP8 for the video recording </a:t>
                      </a:r>
                      <a:r>
                        <a:rPr lang="en-US" sz="1100" u="none" strike="noStrike" dirty="0">
                          <a:effectLst/>
                          <a:latin typeface="Arial" panose="020B0604020202020204" pitchFamily="34" charset="0"/>
                          <a:cs typeface="Arial" panose="020B0604020202020204" pitchFamily="34" charset="0"/>
                        </a:rPr>
                        <a:t>of the Field Visits to Slovenia and Romania.</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b="1" u="sng" strike="noStrike" dirty="0" smtClean="0">
                          <a:effectLst/>
                          <a:latin typeface="Arial" panose="020B0604020202020204" pitchFamily="34" charset="0"/>
                          <a:cs typeface="Arial" panose="020B0604020202020204" pitchFamily="34" charset="0"/>
                        </a:rPr>
                        <a:t>CO</a:t>
                      </a:r>
                      <a:r>
                        <a:rPr lang="en-US" sz="1100" b="1" u="sng" strike="noStrike" baseline="0" dirty="0" smtClean="0">
                          <a:effectLst/>
                          <a:latin typeface="Arial" panose="020B0604020202020204" pitchFamily="34" charset="0"/>
                          <a:cs typeface="Arial" panose="020B0604020202020204" pitchFamily="34" charset="0"/>
                        </a:rPr>
                        <a:t> </a:t>
                      </a:r>
                      <a:r>
                        <a:rPr lang="en-US" sz="1100" b="1" u="sng" strike="noStrike" dirty="0" smtClean="0">
                          <a:effectLst/>
                          <a:latin typeface="Arial" panose="020B0604020202020204" pitchFamily="34" charset="0"/>
                          <a:cs typeface="Arial" panose="020B0604020202020204" pitchFamily="34" charset="0"/>
                        </a:rPr>
                        <a:t>from </a:t>
                      </a:r>
                      <a:r>
                        <a:rPr lang="en-US" sz="1100" b="1" u="sng" strike="noStrike" dirty="0">
                          <a:effectLst/>
                          <a:latin typeface="Arial" panose="020B0604020202020204" pitchFamily="34" charset="0"/>
                          <a:cs typeface="Arial" panose="020B0604020202020204" pitchFamily="34" charset="0"/>
                        </a:rPr>
                        <a:t>PP3 will keep track of all relevant events </a:t>
                      </a:r>
                      <a:r>
                        <a:rPr lang="en-US" sz="1100" u="none" strike="noStrike" dirty="0">
                          <a:effectLst/>
                          <a:latin typeface="Arial" panose="020B0604020202020204" pitchFamily="34" charset="0"/>
                          <a:cs typeface="Arial" panose="020B0604020202020204" pitchFamily="34" charset="0"/>
                        </a:rPr>
                        <a:t>at EU level related to the Circular Economy topic. S/he will share this information with all partners.</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b="1" u="sng" strike="noStrike" dirty="0">
                          <a:effectLst/>
                          <a:latin typeface="Arial" panose="020B0604020202020204" pitchFamily="34" charset="0"/>
                          <a:cs typeface="Arial" panose="020B0604020202020204" pitchFamily="34" charset="0"/>
                        </a:rPr>
                        <a:t>Participation of RETRACE partner </a:t>
                      </a:r>
                      <a:r>
                        <a:rPr lang="en-US" sz="1100" u="none" strike="noStrike" dirty="0">
                          <a:effectLst/>
                          <a:latin typeface="Arial" panose="020B0604020202020204" pitchFamily="34" charset="0"/>
                          <a:cs typeface="Arial" panose="020B0604020202020204" pitchFamily="34" charset="0"/>
                        </a:rPr>
                        <a:t>at such events for the active dissemination of the project will be encouraged. To that end, all partners have a travel budget. Following participation at such events an Impact Report will be delivered by participating RETRACE partner.</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bl>
          </a:graphicData>
        </a:graphic>
      </p:graphicFrame>
      <p:sp>
        <p:nvSpPr>
          <p:cNvPr id="3" name="Título 2"/>
          <p:cNvSpPr>
            <a:spLocks noGrp="1"/>
          </p:cNvSpPr>
          <p:nvPr>
            <p:ph type="title"/>
          </p:nvPr>
        </p:nvSpPr>
        <p:spPr>
          <a:xfrm>
            <a:off x="274602" y="715549"/>
            <a:ext cx="9536594" cy="493314"/>
          </a:xfrm>
        </p:spPr>
        <p:txBody>
          <a:bodyPr/>
          <a:lstStyle/>
          <a:p>
            <a:r>
              <a:rPr lang="eu-ES" dirty="0" err="1" smtClean="0"/>
              <a:t>Semester</a:t>
            </a:r>
            <a:r>
              <a:rPr lang="eu-ES" dirty="0" smtClean="0"/>
              <a:t> 3 </a:t>
            </a:r>
            <a:r>
              <a:rPr lang="eu-ES" dirty="0" err="1" smtClean="0"/>
              <a:t>Communication</a:t>
            </a:r>
            <a:r>
              <a:rPr lang="eu-ES" dirty="0" smtClean="0"/>
              <a:t> </a:t>
            </a:r>
            <a:r>
              <a:rPr lang="eu-ES" dirty="0" err="1" smtClean="0"/>
              <a:t>Actions</a:t>
            </a:r>
            <a:r>
              <a:rPr lang="eu-ES" dirty="0" smtClean="0"/>
              <a:t> </a:t>
            </a:r>
            <a:r>
              <a:rPr lang="eu-ES" dirty="0" err="1" smtClean="0"/>
              <a:t>and</a:t>
            </a:r>
            <a:r>
              <a:rPr lang="eu-ES" dirty="0" smtClean="0"/>
              <a:t> Main </a:t>
            </a:r>
            <a:r>
              <a:rPr lang="eu-ES" dirty="0" err="1" smtClean="0"/>
              <a:t>Outputs</a:t>
            </a:r>
            <a:endParaRPr lang="eu-ES" dirty="0"/>
          </a:p>
        </p:txBody>
      </p:sp>
      <p:sp>
        <p:nvSpPr>
          <p:cNvPr id="4" name="Marcador de número de diapositiva 3"/>
          <p:cNvSpPr>
            <a:spLocks noGrp="1"/>
          </p:cNvSpPr>
          <p:nvPr>
            <p:ph type="sldNum" sz="quarter" idx="12"/>
          </p:nvPr>
        </p:nvSpPr>
        <p:spPr/>
        <p:txBody>
          <a:bodyPr/>
          <a:lstStyle/>
          <a:p>
            <a:fld id="{5E04C7A7-F720-4681-8EEE-00A4781EA922}" type="slidenum">
              <a:rPr lang="it-IT" smtClean="0"/>
              <a:pPr/>
              <a:t>6</a:t>
            </a:fld>
            <a:endParaRPr lang="it-IT" dirty="0"/>
          </a:p>
        </p:txBody>
      </p:sp>
      <p:sp>
        <p:nvSpPr>
          <p:cNvPr id="6" name="Rectángulo 5"/>
          <p:cNvSpPr/>
          <p:nvPr/>
        </p:nvSpPr>
        <p:spPr>
          <a:xfrm>
            <a:off x="274602" y="1531543"/>
            <a:ext cx="9536594" cy="830997"/>
          </a:xfrm>
          <a:prstGeom prst="rect">
            <a:avLst/>
          </a:prstGeom>
        </p:spPr>
        <p:txBody>
          <a:bodyPr wrap="square">
            <a:spAutoFit/>
          </a:bodyPr>
          <a:lstStyle/>
          <a:p>
            <a:r>
              <a:rPr lang="en-US" sz="2400" b="1" dirty="0">
                <a:solidFill>
                  <a:srgbClr val="92D050"/>
                </a:solidFill>
                <a:latin typeface="Arial" panose="020B0604020202020204" pitchFamily="34" charset="0"/>
                <a:cs typeface="Arial" panose="020B0604020202020204" pitchFamily="34" charset="0"/>
              </a:rPr>
              <a:t>This semester will focus on the implementation of the Communication Strategy:</a:t>
            </a:r>
            <a:r>
              <a:rPr lang="en-US" dirty="0">
                <a:latin typeface="Arial" panose="020B0604020202020204" pitchFamily="34" charset="0"/>
                <a:cs typeface="Arial" panose="020B0604020202020204" pitchFamily="34" charset="0"/>
              </a:rPr>
              <a:t> </a:t>
            </a:r>
            <a:endParaRPr lang="eu-ES" dirty="0">
              <a:latin typeface="Arial" panose="020B0604020202020204" pitchFamily="34" charset="0"/>
              <a:cs typeface="Arial" panose="020B0604020202020204" pitchFamily="34" charset="0"/>
            </a:endParaRPr>
          </a:p>
        </p:txBody>
      </p:sp>
      <p:sp>
        <p:nvSpPr>
          <p:cNvPr id="7" name="CuadroTexto 6"/>
          <p:cNvSpPr txBox="1"/>
          <p:nvPr/>
        </p:nvSpPr>
        <p:spPr>
          <a:xfrm>
            <a:off x="8227020" y="3159829"/>
            <a:ext cx="2466380" cy="2831544"/>
          </a:xfrm>
          <a:prstGeom prst="rect">
            <a:avLst/>
          </a:prstGeom>
          <a:noFill/>
        </p:spPr>
        <p:txBody>
          <a:bodyPr wrap="square" rtlCol="0">
            <a:spAutoFit/>
          </a:bodyPr>
          <a:lstStyle/>
          <a:p>
            <a:pPr marL="171450" indent="-171450">
              <a:lnSpc>
                <a:spcPct val="150000"/>
              </a:lnSpc>
              <a:spcBef>
                <a:spcPts val="600"/>
              </a:spcBef>
              <a:buFont typeface="Arial" panose="020B0604020202020204" pitchFamily="34" charset="0"/>
              <a:buChar char="•"/>
            </a:pPr>
            <a:r>
              <a:rPr lang="eu-ES" sz="1400" dirty="0" smtClean="0">
                <a:latin typeface="Arial" panose="020B0604020202020204" pitchFamily="34" charset="0"/>
                <a:cs typeface="Arial" panose="020B0604020202020204" pitchFamily="34" charset="0"/>
              </a:rPr>
              <a:t>RETRACE “</a:t>
            </a:r>
            <a:r>
              <a:rPr lang="eu-ES" sz="1400" dirty="0" err="1" smtClean="0">
                <a:latin typeface="Arial" panose="020B0604020202020204" pitchFamily="34" charset="0"/>
                <a:cs typeface="Arial" panose="020B0604020202020204" pitchFamily="34" charset="0"/>
              </a:rPr>
              <a:t>Method</a:t>
            </a:r>
            <a:r>
              <a:rPr lang="eu-ES" sz="1400" dirty="0" smtClean="0">
                <a:latin typeface="Arial" panose="020B0604020202020204" pitchFamily="34" charset="0"/>
                <a:cs typeface="Arial" panose="020B0604020202020204" pitchFamily="34" charset="0"/>
              </a:rPr>
              <a:t> </a:t>
            </a:r>
            <a:r>
              <a:rPr lang="eu-ES" sz="1400" dirty="0" err="1" smtClean="0">
                <a:latin typeface="Arial" panose="020B0604020202020204" pitchFamily="34" charset="0"/>
                <a:cs typeface="Arial" panose="020B0604020202020204" pitchFamily="34" charset="0"/>
              </a:rPr>
              <a:t>for</a:t>
            </a:r>
            <a:r>
              <a:rPr lang="eu-ES" sz="1400" dirty="0" smtClean="0">
                <a:latin typeface="Arial" panose="020B0604020202020204" pitchFamily="34" charset="0"/>
                <a:cs typeface="Arial" panose="020B0604020202020204" pitchFamily="34" charset="0"/>
              </a:rPr>
              <a:t> </a:t>
            </a:r>
            <a:r>
              <a:rPr lang="eu-ES" sz="1400" dirty="0" err="1" smtClean="0">
                <a:latin typeface="Arial" panose="020B0604020202020204" pitchFamily="34" charset="0"/>
                <a:cs typeface="Arial" panose="020B0604020202020204" pitchFamily="34" charset="0"/>
              </a:rPr>
              <a:t>Systemic</a:t>
            </a:r>
            <a:r>
              <a:rPr lang="eu-ES" sz="1400" dirty="0" smtClean="0">
                <a:latin typeface="Arial" panose="020B0604020202020204" pitchFamily="34" charset="0"/>
                <a:cs typeface="Arial" panose="020B0604020202020204" pitchFamily="34" charset="0"/>
              </a:rPr>
              <a:t> </a:t>
            </a:r>
            <a:r>
              <a:rPr lang="eu-ES" sz="1400" dirty="0" err="1" smtClean="0">
                <a:latin typeface="Arial" panose="020B0604020202020204" pitchFamily="34" charset="0"/>
                <a:cs typeface="Arial" panose="020B0604020202020204" pitchFamily="34" charset="0"/>
              </a:rPr>
              <a:t>Approaches</a:t>
            </a:r>
            <a:r>
              <a:rPr lang="eu-ES" sz="1400" dirty="0" smtClean="0">
                <a:latin typeface="Arial" panose="020B0604020202020204" pitchFamily="34" charset="0"/>
                <a:cs typeface="Arial" panose="020B0604020202020204" pitchFamily="34" charset="0"/>
              </a:rPr>
              <a:t> on </a:t>
            </a:r>
            <a:r>
              <a:rPr lang="eu-ES" sz="1400" dirty="0" err="1" smtClean="0">
                <a:latin typeface="Arial" panose="020B0604020202020204" pitchFamily="34" charset="0"/>
                <a:cs typeface="Arial" panose="020B0604020202020204" pitchFamily="34" charset="0"/>
              </a:rPr>
              <a:t>Circular</a:t>
            </a:r>
            <a:r>
              <a:rPr lang="eu-ES" sz="1400" dirty="0" smtClean="0">
                <a:latin typeface="Arial" panose="020B0604020202020204" pitchFamily="34" charset="0"/>
                <a:cs typeface="Arial" panose="020B0604020202020204" pitchFamily="34" charset="0"/>
              </a:rPr>
              <a:t> </a:t>
            </a:r>
            <a:r>
              <a:rPr lang="eu-ES" sz="1400" dirty="0" err="1" smtClean="0">
                <a:latin typeface="Arial" panose="020B0604020202020204" pitchFamily="34" charset="0"/>
                <a:cs typeface="Arial" panose="020B0604020202020204" pitchFamily="34" charset="0"/>
              </a:rPr>
              <a:t>Economy</a:t>
            </a:r>
            <a:r>
              <a:rPr lang="eu-ES" sz="1400" dirty="0" smtClean="0">
                <a:latin typeface="Arial" panose="020B0604020202020204" pitchFamily="34" charset="0"/>
                <a:cs typeface="Arial" panose="020B0604020202020204" pitchFamily="34" charset="0"/>
              </a:rPr>
              <a:t>” </a:t>
            </a:r>
            <a:r>
              <a:rPr lang="eu-ES" sz="1400" dirty="0" err="1" smtClean="0">
                <a:latin typeface="Arial" panose="020B0604020202020204" pitchFamily="34" charset="0"/>
                <a:cs typeface="Arial" panose="020B0604020202020204" pitchFamily="34" charset="0"/>
              </a:rPr>
              <a:t>publication</a:t>
            </a:r>
            <a:endParaRPr lang="eu-ES" sz="1400" dirty="0" smtClean="0">
              <a:latin typeface="Arial" panose="020B0604020202020204" pitchFamily="34" charset="0"/>
              <a:cs typeface="Arial" panose="020B0604020202020204" pitchFamily="34" charset="0"/>
            </a:endParaRPr>
          </a:p>
          <a:p>
            <a:pPr marL="171450" indent="-171450">
              <a:lnSpc>
                <a:spcPct val="150000"/>
              </a:lnSpc>
              <a:spcBef>
                <a:spcPts val="600"/>
              </a:spcBef>
              <a:buFont typeface="Arial" panose="020B0604020202020204" pitchFamily="34" charset="0"/>
              <a:buChar char="•"/>
            </a:pPr>
            <a:r>
              <a:rPr lang="eu-ES" sz="1400" dirty="0" smtClean="0">
                <a:latin typeface="Arial" panose="020B0604020202020204" pitchFamily="34" charset="0"/>
                <a:cs typeface="Arial" panose="020B0604020202020204" pitchFamily="34" charset="0"/>
              </a:rPr>
              <a:t>RETRACE 2nd </a:t>
            </a:r>
            <a:r>
              <a:rPr lang="eu-ES" sz="1400" dirty="0" err="1" smtClean="0">
                <a:latin typeface="Arial" panose="020B0604020202020204" pitchFamily="34" charset="0"/>
                <a:cs typeface="Arial" panose="020B0604020202020204" pitchFamily="34" charset="0"/>
              </a:rPr>
              <a:t>newsletter</a:t>
            </a:r>
            <a:r>
              <a:rPr lang="eu-ES" sz="1400" dirty="0" smtClean="0">
                <a:latin typeface="Arial" panose="020B0604020202020204" pitchFamily="34" charset="0"/>
                <a:cs typeface="Arial" panose="020B0604020202020204" pitchFamily="34" charset="0"/>
              </a:rPr>
              <a:t> </a:t>
            </a:r>
            <a:r>
              <a:rPr lang="eu-ES" sz="1400" dirty="0" err="1" smtClean="0">
                <a:latin typeface="Arial" panose="020B0604020202020204" pitchFamily="34" charset="0"/>
                <a:cs typeface="Arial" panose="020B0604020202020204" pitchFamily="34" charset="0"/>
              </a:rPr>
              <a:t>distributed</a:t>
            </a:r>
            <a:r>
              <a:rPr lang="eu-ES" sz="1400" dirty="0" smtClean="0">
                <a:latin typeface="Arial" panose="020B0604020202020204" pitchFamily="34" charset="0"/>
                <a:cs typeface="Arial" panose="020B0604020202020204" pitchFamily="34" charset="0"/>
              </a:rPr>
              <a:t>: 250 </a:t>
            </a:r>
            <a:r>
              <a:rPr lang="eu-ES" sz="1400" dirty="0" err="1" smtClean="0">
                <a:latin typeface="Arial" panose="020B0604020202020204" pitchFamily="34" charset="0"/>
                <a:cs typeface="Arial" panose="020B0604020202020204" pitchFamily="34" charset="0"/>
              </a:rPr>
              <a:t>contacts</a:t>
            </a:r>
            <a:endParaRPr lang="eu-ES" sz="1400" dirty="0" smtClean="0">
              <a:latin typeface="Arial" panose="020B0604020202020204" pitchFamily="34" charset="0"/>
              <a:cs typeface="Arial" panose="020B0604020202020204" pitchFamily="34" charset="0"/>
            </a:endParaRPr>
          </a:p>
          <a:p>
            <a:pPr marL="171450" indent="-171450">
              <a:lnSpc>
                <a:spcPct val="150000"/>
              </a:lnSpc>
              <a:spcBef>
                <a:spcPts val="600"/>
              </a:spcBef>
              <a:buFont typeface="Arial" panose="020B0604020202020204" pitchFamily="34" charset="0"/>
              <a:buChar char="•"/>
            </a:pPr>
            <a:r>
              <a:rPr lang="eu-ES" sz="1400" dirty="0" smtClean="0">
                <a:latin typeface="Arial" panose="020B0604020202020204" pitchFamily="34" charset="0"/>
                <a:cs typeface="Arial" panose="020B0604020202020204" pitchFamily="34" charset="0"/>
              </a:rPr>
              <a:t>Press </a:t>
            </a:r>
            <a:r>
              <a:rPr lang="eu-ES" sz="1400" dirty="0" err="1" smtClean="0">
                <a:latin typeface="Arial" panose="020B0604020202020204" pitchFamily="34" charset="0"/>
                <a:cs typeface="Arial" panose="020B0604020202020204" pitchFamily="34" charset="0"/>
              </a:rPr>
              <a:t>releases</a:t>
            </a:r>
            <a:r>
              <a:rPr lang="eu-ES" sz="1400" dirty="0" smtClean="0">
                <a:latin typeface="Arial" panose="020B0604020202020204" pitchFamily="34" charset="0"/>
                <a:cs typeface="Arial" panose="020B0604020202020204" pitchFamily="34" charset="0"/>
              </a:rPr>
              <a:t> </a:t>
            </a:r>
            <a:r>
              <a:rPr lang="eu-ES" sz="1400" dirty="0" err="1" smtClean="0">
                <a:latin typeface="Arial" panose="020B0604020202020204" pitchFamily="34" charset="0"/>
                <a:cs typeface="Arial" panose="020B0604020202020204" pitchFamily="34" charset="0"/>
              </a:rPr>
              <a:t>with</a:t>
            </a:r>
            <a:r>
              <a:rPr lang="eu-ES" sz="1400" dirty="0" smtClean="0">
                <a:latin typeface="Arial" panose="020B0604020202020204" pitchFamily="34" charset="0"/>
                <a:cs typeface="Arial" panose="020B0604020202020204" pitchFamily="34" charset="0"/>
              </a:rPr>
              <a:t> </a:t>
            </a:r>
            <a:r>
              <a:rPr lang="eu-ES" sz="1400" dirty="0" err="1" smtClean="0">
                <a:latin typeface="Arial" panose="020B0604020202020204" pitchFamily="34" charset="0"/>
                <a:cs typeface="Arial" panose="020B0604020202020204" pitchFamily="34" charset="0"/>
              </a:rPr>
              <a:t>occasion</a:t>
            </a:r>
            <a:r>
              <a:rPr lang="eu-ES" sz="1400" dirty="0" smtClean="0">
                <a:latin typeface="Arial" panose="020B0604020202020204" pitchFamily="34" charset="0"/>
                <a:cs typeface="Arial" panose="020B0604020202020204" pitchFamily="34" charset="0"/>
              </a:rPr>
              <a:t> </a:t>
            </a:r>
            <a:r>
              <a:rPr lang="eu-ES" sz="1400" dirty="0" err="1" smtClean="0">
                <a:latin typeface="Arial" panose="020B0604020202020204" pitchFamily="34" charset="0"/>
                <a:cs typeface="Arial" panose="020B0604020202020204" pitchFamily="34" charset="0"/>
              </a:rPr>
              <a:t>of</a:t>
            </a:r>
            <a:r>
              <a:rPr lang="eu-ES" sz="1400" dirty="0" smtClean="0">
                <a:latin typeface="Arial" panose="020B0604020202020204" pitchFamily="34" charset="0"/>
                <a:cs typeface="Arial" panose="020B0604020202020204" pitchFamily="34" charset="0"/>
              </a:rPr>
              <a:t> </a:t>
            </a:r>
            <a:r>
              <a:rPr lang="eu-ES" sz="1400" dirty="0" err="1" smtClean="0">
                <a:latin typeface="Arial" panose="020B0604020202020204" pitchFamily="34" charset="0"/>
                <a:cs typeface="Arial" panose="020B0604020202020204" pitchFamily="34" charset="0"/>
              </a:rPr>
              <a:t>Field</a:t>
            </a:r>
            <a:r>
              <a:rPr lang="eu-ES" sz="1400" dirty="0" smtClean="0">
                <a:latin typeface="Arial" panose="020B0604020202020204" pitchFamily="34" charset="0"/>
                <a:cs typeface="Arial" panose="020B0604020202020204" pitchFamily="34" charset="0"/>
              </a:rPr>
              <a:t> </a:t>
            </a:r>
            <a:r>
              <a:rPr lang="eu-ES" sz="1400" dirty="0" err="1" smtClean="0">
                <a:latin typeface="Arial" panose="020B0604020202020204" pitchFamily="34" charset="0"/>
                <a:cs typeface="Arial" panose="020B0604020202020204" pitchFamily="34" charset="0"/>
              </a:rPr>
              <a:t>Visits</a:t>
            </a:r>
            <a:endParaRPr lang="eu-ES" sz="1400" dirty="0">
              <a:latin typeface="Arial" panose="020B0604020202020204" pitchFamily="34" charset="0"/>
              <a:cs typeface="Arial" panose="020B0604020202020204" pitchFamily="34" charset="0"/>
            </a:endParaRPr>
          </a:p>
        </p:txBody>
      </p:sp>
      <p:sp>
        <p:nvSpPr>
          <p:cNvPr id="8" name="CuadroTexto 7"/>
          <p:cNvSpPr txBox="1"/>
          <p:nvPr/>
        </p:nvSpPr>
        <p:spPr>
          <a:xfrm>
            <a:off x="378148" y="2402613"/>
            <a:ext cx="2761140" cy="415498"/>
          </a:xfrm>
          <a:prstGeom prst="rect">
            <a:avLst/>
          </a:prstGeom>
          <a:noFill/>
        </p:spPr>
        <p:txBody>
          <a:bodyPr wrap="square" rtlCol="0">
            <a:spAutoFit/>
          </a:bodyPr>
          <a:lstStyle/>
          <a:p>
            <a:r>
              <a:rPr lang="eu-ES" dirty="0" err="1" smtClean="0">
                <a:solidFill>
                  <a:srgbClr val="003297"/>
                </a:solidFill>
                <a:latin typeface="Arial" panose="020B0604020202020204" pitchFamily="34" charset="0"/>
                <a:cs typeface="Arial" panose="020B0604020202020204" pitchFamily="34" charset="0"/>
              </a:rPr>
              <a:t>Actions</a:t>
            </a:r>
            <a:endParaRPr lang="eu-ES" dirty="0">
              <a:solidFill>
                <a:srgbClr val="003297"/>
              </a:solidFill>
              <a:latin typeface="Arial" panose="020B0604020202020204" pitchFamily="34" charset="0"/>
              <a:cs typeface="Arial" panose="020B0604020202020204" pitchFamily="34" charset="0"/>
            </a:endParaRPr>
          </a:p>
        </p:txBody>
      </p:sp>
      <p:sp>
        <p:nvSpPr>
          <p:cNvPr id="9" name="CuadroTexto 8"/>
          <p:cNvSpPr txBox="1"/>
          <p:nvPr/>
        </p:nvSpPr>
        <p:spPr>
          <a:xfrm>
            <a:off x="8430626" y="2396887"/>
            <a:ext cx="2761140" cy="415498"/>
          </a:xfrm>
          <a:prstGeom prst="rect">
            <a:avLst/>
          </a:prstGeom>
          <a:noFill/>
        </p:spPr>
        <p:txBody>
          <a:bodyPr wrap="square" rtlCol="0">
            <a:spAutoFit/>
          </a:bodyPr>
          <a:lstStyle/>
          <a:p>
            <a:r>
              <a:rPr lang="eu-ES" dirty="0" err="1" smtClean="0">
                <a:solidFill>
                  <a:srgbClr val="003297"/>
                </a:solidFill>
                <a:latin typeface="Arial" panose="020B0604020202020204" pitchFamily="34" charset="0"/>
                <a:cs typeface="Arial" panose="020B0604020202020204" pitchFamily="34" charset="0"/>
              </a:rPr>
              <a:t>Outputs</a:t>
            </a:r>
            <a:endParaRPr lang="eu-ES" dirty="0">
              <a:solidFill>
                <a:srgbClr val="003297"/>
              </a:solidFill>
              <a:latin typeface="Arial" panose="020B0604020202020204" pitchFamily="34" charset="0"/>
              <a:cs typeface="Arial" panose="020B0604020202020204" pitchFamily="34" charset="0"/>
            </a:endParaRPr>
          </a:p>
        </p:txBody>
      </p:sp>
      <p:cxnSp>
        <p:nvCxnSpPr>
          <p:cNvPr id="10" name="Conector recto 9"/>
          <p:cNvCxnSpPr/>
          <p:nvPr/>
        </p:nvCxnSpPr>
        <p:spPr>
          <a:xfrm>
            <a:off x="7918468" y="2610362"/>
            <a:ext cx="0" cy="4050589"/>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459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734631662"/>
              </p:ext>
            </p:extLst>
          </p:nvPr>
        </p:nvGraphicFramePr>
        <p:xfrm>
          <a:off x="274638" y="2888038"/>
          <a:ext cx="7131673" cy="4511319"/>
        </p:xfrm>
        <a:graphic>
          <a:graphicData uri="http://schemas.openxmlformats.org/drawingml/2006/table">
            <a:tbl>
              <a:tblPr>
                <a:tableStyleId>{5C22544A-7EE6-4342-B048-85BDC9FD1C3A}</a:tableStyleId>
              </a:tblPr>
              <a:tblGrid>
                <a:gridCol w="7131673"/>
              </a:tblGrid>
              <a:tr h="330293">
                <a:tc>
                  <a:txBody>
                    <a:bodyPr/>
                    <a:lstStyle/>
                    <a:p>
                      <a:pPr marL="171450" indent="-171450" algn="just" fontAlgn="ctr">
                        <a:lnSpc>
                          <a:spcPct val="150000"/>
                        </a:lnSpc>
                        <a:buFont typeface="Arial" panose="020B0604020202020204" pitchFamily="34" charset="0"/>
                        <a:buChar char="•"/>
                      </a:pPr>
                      <a:r>
                        <a:rPr lang="en-US" sz="1100" b="1" u="sng" strike="noStrike" dirty="0" err="1">
                          <a:effectLst/>
                          <a:latin typeface="Arial" panose="020B0604020202020204" pitchFamily="34" charset="0"/>
                          <a:cs typeface="Arial" panose="020B0604020202020204" pitchFamily="34" charset="0"/>
                        </a:rPr>
                        <a:t>LPwill</a:t>
                      </a:r>
                      <a:r>
                        <a:rPr lang="en-US" sz="1100" b="1" u="sng" strike="noStrike" dirty="0">
                          <a:effectLst/>
                          <a:latin typeface="Arial" panose="020B0604020202020204" pitchFamily="34" charset="0"/>
                          <a:cs typeface="Arial" panose="020B0604020202020204" pitchFamily="34" charset="0"/>
                        </a:rPr>
                        <a:t> subcontract the layout of “RETRACE Good Practices Guide” </a:t>
                      </a:r>
                      <a:r>
                        <a:rPr lang="en-US" sz="1100" u="none" strike="noStrike" dirty="0">
                          <a:effectLst/>
                          <a:latin typeface="Arial" panose="020B0604020202020204" pitchFamily="34" charset="0"/>
                          <a:cs typeface="Arial" panose="020B0604020202020204" pitchFamily="34" charset="0"/>
                        </a:rPr>
                        <a:t>in English. LP will deliver to partners to file who will be in charge of their printing.</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b="1" u="sng" strike="noStrike" dirty="0">
                          <a:effectLst/>
                          <a:latin typeface="Arial" panose="020B0604020202020204" pitchFamily="34" charset="0"/>
                          <a:cs typeface="Arial" panose="020B0604020202020204" pitchFamily="34" charset="0"/>
                        </a:rPr>
                        <a:t>PP3 will subcontract the layout of “Policy Road Map” </a:t>
                      </a:r>
                      <a:r>
                        <a:rPr lang="en-US" sz="1100" u="none" strike="noStrike" dirty="0">
                          <a:effectLst/>
                          <a:latin typeface="Arial" panose="020B0604020202020204" pitchFamily="34" charset="0"/>
                          <a:cs typeface="Arial" panose="020B0604020202020204" pitchFamily="34" charset="0"/>
                        </a:rPr>
                        <a:t>in English. PP3 will deliver to partners to file who will be in charge of heir printing.</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u="none" strike="noStrike" dirty="0">
                          <a:effectLst/>
                          <a:latin typeface="Arial" panose="020B0604020202020204" pitchFamily="34" charset="0"/>
                          <a:cs typeface="Arial" panose="020B0604020202020204" pitchFamily="34" charset="0"/>
                        </a:rPr>
                        <a:t>With </a:t>
                      </a:r>
                      <a:r>
                        <a:rPr lang="en-US" sz="1100" b="1" u="sng" strike="noStrike" dirty="0">
                          <a:effectLst/>
                          <a:latin typeface="Arial" panose="020B0604020202020204" pitchFamily="34" charset="0"/>
                          <a:cs typeface="Arial" panose="020B0604020202020204" pitchFamily="34" charset="0"/>
                        </a:rPr>
                        <a:t>video recordings from all Field Visits</a:t>
                      </a:r>
                      <a:r>
                        <a:rPr lang="en-US" sz="1100" u="none" strike="noStrike" dirty="0">
                          <a:effectLst/>
                          <a:latin typeface="Arial" panose="020B0604020202020204" pitchFamily="34" charset="0"/>
                          <a:cs typeface="Arial" panose="020B0604020202020204" pitchFamily="34" charset="0"/>
                        </a:rPr>
                        <a:t>, PP3 will subcontract the </a:t>
                      </a:r>
                      <a:r>
                        <a:rPr lang="en-US" sz="1100" b="1" u="sng" strike="noStrike" dirty="0">
                          <a:effectLst/>
                          <a:latin typeface="Arial" panose="020B0604020202020204" pitchFamily="34" charset="0"/>
                          <a:cs typeface="Arial" panose="020B0604020202020204" pitchFamily="34" charset="0"/>
                        </a:rPr>
                        <a:t>production of a RETRACE video</a:t>
                      </a:r>
                      <a:r>
                        <a:rPr lang="en-US" sz="1100" u="none" strike="noStrike" dirty="0">
                          <a:effectLst/>
                          <a:latin typeface="Arial" panose="020B0604020202020204" pitchFamily="34" charset="0"/>
                          <a:cs typeface="Arial" panose="020B0604020202020204" pitchFamily="34" charset="0"/>
                        </a:rPr>
                        <a:t>, with information on Field Visits and infographics with resulting Action Plans.</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u="none" strike="noStrike" dirty="0">
                          <a:effectLst/>
                          <a:latin typeface="Arial" panose="020B0604020202020204" pitchFamily="34" charset="0"/>
                          <a:cs typeface="Arial" panose="020B0604020202020204" pitchFamily="34" charset="0"/>
                        </a:rPr>
                        <a:t>Holding of </a:t>
                      </a:r>
                      <a:r>
                        <a:rPr lang="en-US" sz="1100" b="1" u="sng" strike="noStrike" dirty="0">
                          <a:effectLst/>
                          <a:latin typeface="Arial" panose="020B0604020202020204" pitchFamily="34" charset="0"/>
                          <a:cs typeface="Arial" panose="020B0604020202020204" pitchFamily="34" charset="0"/>
                        </a:rPr>
                        <a:t>5 RETRACE regional dissemination events for presenting the publications, regional Policy Briefs and Action Plans.</a:t>
                      </a:r>
                      <a:endParaRPr lang="en-US" sz="1100" b="1" i="0" u="sng"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u="none" strike="noStrike" dirty="0">
                          <a:effectLst/>
                          <a:latin typeface="Arial" panose="020B0604020202020204" pitchFamily="34" charset="0"/>
                          <a:cs typeface="Arial" panose="020B0604020202020204" pitchFamily="34" charset="0"/>
                        </a:rPr>
                        <a:t>Holding of </a:t>
                      </a:r>
                      <a:r>
                        <a:rPr lang="en-US" sz="1100" b="1" u="sng" strike="noStrike" dirty="0">
                          <a:effectLst/>
                          <a:latin typeface="Arial" panose="020B0604020202020204" pitchFamily="34" charset="0"/>
                          <a:cs typeface="Arial" panose="020B0604020202020204" pitchFamily="34" charset="0"/>
                        </a:rPr>
                        <a:t>RETRACE interregional event, to be held in Brussels, Belgium, in March 2018</a:t>
                      </a:r>
                      <a:r>
                        <a:rPr lang="en-US" sz="1100" u="none" strike="noStrike" dirty="0">
                          <a:effectLst/>
                          <a:latin typeface="Arial" panose="020B0604020202020204" pitchFamily="34" charset="0"/>
                          <a:cs typeface="Arial" panose="020B0604020202020204" pitchFamily="34" charset="0"/>
                        </a:rPr>
                        <a:t>, </a:t>
                      </a:r>
                      <a:r>
                        <a:rPr lang="en-US" sz="1100" u="none" strike="noStrike" dirty="0" err="1">
                          <a:effectLst/>
                          <a:latin typeface="Arial" panose="020B0604020202020204" pitchFamily="34" charset="0"/>
                          <a:cs typeface="Arial" panose="020B0604020202020204" pitchFamily="34" charset="0"/>
                        </a:rPr>
                        <a:t>organised</a:t>
                      </a:r>
                      <a:r>
                        <a:rPr lang="en-US" sz="1100" u="none" strike="noStrike" dirty="0">
                          <a:effectLst/>
                          <a:latin typeface="Arial" panose="020B0604020202020204" pitchFamily="34" charset="0"/>
                          <a:cs typeface="Arial" panose="020B0604020202020204" pitchFamily="34" charset="0"/>
                        </a:rPr>
                        <a:t> by LP and PP3 (as Communication activities responsible). It will hold 2 main sections: 1) an interregional</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u="none" strike="noStrike" dirty="0">
                          <a:effectLst/>
                          <a:latin typeface="Arial" panose="020B0604020202020204" pitchFamily="34" charset="0"/>
                          <a:cs typeface="Arial" panose="020B0604020202020204" pitchFamily="34" charset="0"/>
                        </a:rPr>
                        <a:t>Policy Panel with partner regions’ politicians and policymakers, EU policymakers and MEPs for </a:t>
                      </a:r>
                      <a:r>
                        <a:rPr lang="en-US" sz="1100" b="1" u="sng" strike="noStrike" dirty="0">
                          <a:effectLst/>
                          <a:latin typeface="Arial" panose="020B0604020202020204" pitchFamily="34" charset="0"/>
                          <a:cs typeface="Arial" panose="020B0604020202020204" pitchFamily="34" charset="0"/>
                        </a:rPr>
                        <a:t>disseminating the regional Policy Briefs and Policy Road Map</a:t>
                      </a:r>
                      <a:r>
                        <a:rPr lang="en-US" sz="1100" u="none" strike="noStrike" dirty="0">
                          <a:effectLst/>
                          <a:latin typeface="Arial" panose="020B0604020202020204" pitchFamily="34" charset="0"/>
                          <a:cs typeface="Arial" panose="020B0604020202020204" pitchFamily="34" charset="0"/>
                        </a:rPr>
                        <a:t>. Internal event not open to public audience; 2) open conference targeting EU regions representatives, development agencies and other stakeholders involved on the promotion of Circular Economy.</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b="1" u="sng" strike="noStrike" dirty="0">
                          <a:effectLst/>
                          <a:latin typeface="Arial" panose="020B0604020202020204" pitchFamily="34" charset="0"/>
                          <a:cs typeface="Arial" panose="020B0604020202020204" pitchFamily="34" charset="0"/>
                        </a:rPr>
                        <a:t>Update of website and social media profiles</a:t>
                      </a:r>
                      <a:r>
                        <a:rPr lang="en-US" sz="1100" u="none" strike="noStrike" dirty="0">
                          <a:effectLst/>
                          <a:latin typeface="Arial" panose="020B0604020202020204" pitchFamily="34" charset="0"/>
                          <a:cs typeface="Arial" panose="020B0604020202020204" pitchFamily="34" charset="0"/>
                        </a:rPr>
                        <a:t>.</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b="1" u="sng" strike="noStrike" dirty="0">
                          <a:effectLst/>
                          <a:latin typeface="Arial" panose="020B0604020202020204" pitchFamily="34" charset="0"/>
                          <a:cs typeface="Arial" panose="020B0604020202020204" pitchFamily="34" charset="0"/>
                        </a:rPr>
                        <a:t>3</a:t>
                      </a:r>
                      <a:r>
                        <a:rPr lang="en-US" sz="1100" b="1" u="sng" strike="noStrike" baseline="30000" dirty="0">
                          <a:effectLst/>
                          <a:latin typeface="Arial" panose="020B0604020202020204" pitchFamily="34" charset="0"/>
                          <a:cs typeface="Arial" panose="020B0604020202020204" pitchFamily="34" charset="0"/>
                        </a:rPr>
                        <a:t>rd</a:t>
                      </a:r>
                      <a:r>
                        <a:rPr lang="en-US" sz="1100" b="1" u="sng" strike="noStrike" dirty="0">
                          <a:effectLst/>
                          <a:latin typeface="Arial" panose="020B0604020202020204" pitchFamily="34" charset="0"/>
                          <a:cs typeface="Arial" panose="020B0604020202020204" pitchFamily="34" charset="0"/>
                        </a:rPr>
                        <a:t> newsletter distributed by December 2017.</a:t>
                      </a:r>
                      <a:endParaRPr lang="en-US" sz="1100" b="1" i="0" u="sng"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330293">
                <a:tc>
                  <a:txBody>
                    <a:bodyPr/>
                    <a:lstStyle/>
                    <a:p>
                      <a:pPr marL="171450" indent="-171450" algn="just" fontAlgn="ctr">
                        <a:lnSpc>
                          <a:spcPct val="150000"/>
                        </a:lnSpc>
                        <a:buFont typeface="Arial" panose="020B0604020202020204" pitchFamily="34" charset="0"/>
                        <a:buChar char="•"/>
                      </a:pPr>
                      <a:r>
                        <a:rPr lang="en-US" sz="1100" b="1" u="sng" strike="noStrike" dirty="0">
                          <a:effectLst/>
                          <a:latin typeface="Arial" panose="020B0604020202020204" pitchFamily="34" charset="0"/>
                          <a:cs typeface="Arial" panose="020B0604020202020204" pitchFamily="34" charset="0"/>
                        </a:rPr>
                        <a:t>Participation</a:t>
                      </a:r>
                      <a:r>
                        <a:rPr lang="en-US" sz="1100" u="none" strike="noStrike" dirty="0">
                          <a:effectLst/>
                          <a:latin typeface="Arial" panose="020B0604020202020204" pitchFamily="34" charset="0"/>
                          <a:cs typeface="Arial" panose="020B0604020202020204" pitchFamily="34" charset="0"/>
                        </a:rPr>
                        <a:t> at other INTERREG EUROPE or </a:t>
                      </a:r>
                      <a:r>
                        <a:rPr lang="en-US" sz="1100" b="1" u="sng" strike="noStrike" dirty="0">
                          <a:effectLst/>
                          <a:latin typeface="Arial" panose="020B0604020202020204" pitchFamily="34" charset="0"/>
                          <a:cs typeface="Arial" panose="020B0604020202020204" pitchFamily="34" charset="0"/>
                        </a:rPr>
                        <a:t>Circular Economy related events</a:t>
                      </a:r>
                      <a:r>
                        <a:rPr lang="en-US" sz="1100" u="none" strike="noStrike" dirty="0">
                          <a:effectLst/>
                          <a:latin typeface="Arial" panose="020B0604020202020204" pitchFamily="34" charset="0"/>
                          <a:cs typeface="Arial" panose="020B0604020202020204" pitchFamily="34" charset="0"/>
                        </a:rPr>
                        <a:t>.</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bl>
          </a:graphicData>
        </a:graphic>
      </p:graphicFrame>
      <p:sp>
        <p:nvSpPr>
          <p:cNvPr id="3" name="Título 2"/>
          <p:cNvSpPr>
            <a:spLocks noGrp="1"/>
          </p:cNvSpPr>
          <p:nvPr>
            <p:ph type="title"/>
          </p:nvPr>
        </p:nvSpPr>
        <p:spPr>
          <a:xfrm>
            <a:off x="274602" y="715549"/>
            <a:ext cx="9320570" cy="493314"/>
          </a:xfrm>
        </p:spPr>
        <p:txBody>
          <a:bodyPr/>
          <a:lstStyle/>
          <a:p>
            <a:r>
              <a:rPr lang="eu-ES" dirty="0" err="1" smtClean="0"/>
              <a:t>Semester</a:t>
            </a:r>
            <a:r>
              <a:rPr lang="eu-ES" dirty="0" smtClean="0"/>
              <a:t> 4 </a:t>
            </a:r>
            <a:r>
              <a:rPr lang="eu-ES" dirty="0" err="1" smtClean="0"/>
              <a:t>Communication</a:t>
            </a:r>
            <a:r>
              <a:rPr lang="eu-ES" dirty="0" smtClean="0"/>
              <a:t> </a:t>
            </a:r>
            <a:r>
              <a:rPr lang="eu-ES" dirty="0" err="1" smtClean="0"/>
              <a:t>Actions</a:t>
            </a:r>
            <a:r>
              <a:rPr lang="eu-ES" dirty="0" smtClean="0"/>
              <a:t> </a:t>
            </a:r>
            <a:r>
              <a:rPr lang="eu-ES" dirty="0" err="1" smtClean="0"/>
              <a:t>and</a:t>
            </a:r>
            <a:r>
              <a:rPr lang="eu-ES" dirty="0" smtClean="0"/>
              <a:t> Main </a:t>
            </a:r>
            <a:r>
              <a:rPr lang="eu-ES" dirty="0" err="1" smtClean="0"/>
              <a:t>Outputs</a:t>
            </a:r>
            <a:endParaRPr lang="eu-ES" dirty="0"/>
          </a:p>
        </p:txBody>
      </p:sp>
      <p:sp>
        <p:nvSpPr>
          <p:cNvPr id="4" name="Marcador de número de diapositiva 3"/>
          <p:cNvSpPr>
            <a:spLocks noGrp="1"/>
          </p:cNvSpPr>
          <p:nvPr>
            <p:ph type="sldNum" sz="quarter" idx="12"/>
          </p:nvPr>
        </p:nvSpPr>
        <p:spPr/>
        <p:txBody>
          <a:bodyPr/>
          <a:lstStyle/>
          <a:p>
            <a:fld id="{5E04C7A7-F720-4681-8EEE-00A4781EA922}" type="slidenum">
              <a:rPr lang="it-IT" smtClean="0"/>
              <a:pPr/>
              <a:t>7</a:t>
            </a:fld>
            <a:endParaRPr lang="it-IT" dirty="0"/>
          </a:p>
        </p:txBody>
      </p:sp>
      <p:sp>
        <p:nvSpPr>
          <p:cNvPr id="6" name="Rectángulo 5"/>
          <p:cNvSpPr/>
          <p:nvPr/>
        </p:nvSpPr>
        <p:spPr>
          <a:xfrm>
            <a:off x="258242" y="1278790"/>
            <a:ext cx="9542834" cy="1200329"/>
          </a:xfrm>
          <a:prstGeom prst="rect">
            <a:avLst/>
          </a:prstGeom>
        </p:spPr>
        <p:txBody>
          <a:bodyPr wrap="square">
            <a:spAutoFit/>
          </a:bodyPr>
          <a:lstStyle/>
          <a:p>
            <a:r>
              <a:rPr lang="en-US" sz="2400" b="1" dirty="0">
                <a:solidFill>
                  <a:srgbClr val="92D050"/>
                </a:solidFill>
                <a:latin typeface="Arial" panose="020B0604020202020204" pitchFamily="34" charset="0"/>
                <a:cs typeface="Arial" panose="020B0604020202020204" pitchFamily="34" charset="0"/>
              </a:rPr>
              <a:t>This semester will focus on the production of main project outputs and on their dissemination through regional and interregional events:</a:t>
            </a:r>
            <a:r>
              <a:rPr lang="es-ES" dirty="0">
                <a:latin typeface="Arial" panose="020B0604020202020204" pitchFamily="34" charset="0"/>
                <a:cs typeface="Arial" panose="020B0604020202020204" pitchFamily="34" charset="0"/>
              </a:rPr>
              <a:t> </a:t>
            </a:r>
            <a:endParaRPr lang="eu-ES" dirty="0">
              <a:latin typeface="Arial" panose="020B0604020202020204" pitchFamily="34" charset="0"/>
              <a:cs typeface="Arial" panose="020B0604020202020204" pitchFamily="34" charset="0"/>
            </a:endParaRPr>
          </a:p>
        </p:txBody>
      </p:sp>
      <p:sp>
        <p:nvSpPr>
          <p:cNvPr id="7" name="CuadroTexto 6"/>
          <p:cNvSpPr txBox="1"/>
          <p:nvPr/>
        </p:nvSpPr>
        <p:spPr>
          <a:xfrm>
            <a:off x="8083004" y="2985658"/>
            <a:ext cx="2610396" cy="4431983"/>
          </a:xfrm>
          <a:prstGeom prst="rect">
            <a:avLst/>
          </a:prstGeom>
          <a:noFill/>
        </p:spPr>
        <p:txBody>
          <a:bodyPr wrap="square" rtlCol="0">
            <a:spAutoFit/>
          </a:bodyPr>
          <a:lstStyle/>
          <a:p>
            <a:pPr marL="171450" indent="-171450">
              <a:lnSpc>
                <a:spcPct val="150000"/>
              </a:lnSpc>
              <a:spcBef>
                <a:spcPts val="600"/>
              </a:spcBef>
              <a:buFont typeface="Arial" panose="020B0604020202020204" pitchFamily="34" charset="0"/>
              <a:buChar char="•"/>
            </a:pPr>
            <a:r>
              <a:rPr lang="eu-ES" sz="1200" dirty="0" smtClean="0">
                <a:latin typeface="Arial" panose="020B0604020202020204" pitchFamily="34" charset="0"/>
                <a:cs typeface="Arial" panose="020B0604020202020204" pitchFamily="34" charset="0"/>
              </a:rPr>
              <a:t>RETRACE “</a:t>
            </a:r>
            <a:r>
              <a:rPr lang="eu-ES" sz="1200" dirty="0" err="1" smtClean="0">
                <a:latin typeface="Arial" panose="020B0604020202020204" pitchFamily="34" charset="0"/>
                <a:cs typeface="Arial" panose="020B0604020202020204" pitchFamily="34" charset="0"/>
              </a:rPr>
              <a:t>Good</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practices</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Guide</a:t>
            </a:r>
            <a:r>
              <a:rPr lang="eu-ES" sz="1200" dirty="0" smtClean="0">
                <a:latin typeface="Arial" panose="020B0604020202020204" pitchFamily="34" charset="0"/>
                <a:cs typeface="Arial" panose="020B0604020202020204" pitchFamily="34" charset="0"/>
              </a:rPr>
              <a:t>”</a:t>
            </a:r>
          </a:p>
          <a:p>
            <a:pPr marL="171450" indent="-171450">
              <a:lnSpc>
                <a:spcPct val="150000"/>
              </a:lnSpc>
              <a:spcBef>
                <a:spcPts val="600"/>
              </a:spcBef>
              <a:buFont typeface="Arial" panose="020B0604020202020204" pitchFamily="34" charset="0"/>
              <a:buChar char="•"/>
            </a:pPr>
            <a:r>
              <a:rPr lang="eu-ES" sz="1200" dirty="0" smtClean="0">
                <a:latin typeface="Arial" panose="020B0604020202020204" pitchFamily="34" charset="0"/>
                <a:cs typeface="Arial" panose="020B0604020202020204" pitchFamily="34" charset="0"/>
              </a:rPr>
              <a:t>RETRACE “</a:t>
            </a:r>
            <a:r>
              <a:rPr lang="eu-ES" sz="1200" dirty="0" err="1" smtClean="0">
                <a:latin typeface="Arial" panose="020B0604020202020204" pitchFamily="34" charset="0"/>
                <a:cs typeface="Arial" panose="020B0604020202020204" pitchFamily="34" charset="0"/>
              </a:rPr>
              <a:t>Policy</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Road</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Map</a:t>
            </a:r>
            <a:r>
              <a:rPr lang="eu-ES" sz="1200" dirty="0" smtClean="0">
                <a:latin typeface="Arial" panose="020B0604020202020204" pitchFamily="34" charset="0"/>
                <a:cs typeface="Arial" panose="020B0604020202020204" pitchFamily="34" charset="0"/>
              </a:rPr>
              <a:t>”</a:t>
            </a:r>
          </a:p>
          <a:p>
            <a:pPr marL="171450" indent="-171450">
              <a:lnSpc>
                <a:spcPct val="150000"/>
              </a:lnSpc>
              <a:spcBef>
                <a:spcPts val="600"/>
              </a:spcBef>
              <a:buFont typeface="Arial" panose="020B0604020202020204" pitchFamily="34" charset="0"/>
              <a:buChar char="•"/>
            </a:pPr>
            <a:r>
              <a:rPr lang="eu-ES" sz="1200" dirty="0" smtClean="0">
                <a:latin typeface="Arial" panose="020B0604020202020204" pitchFamily="34" charset="0"/>
                <a:cs typeface="Arial" panose="020B0604020202020204" pitchFamily="34" charset="0"/>
              </a:rPr>
              <a:t>5 </a:t>
            </a:r>
            <a:r>
              <a:rPr lang="eu-ES" sz="1200" dirty="0" err="1" smtClean="0">
                <a:latin typeface="Arial" panose="020B0604020202020204" pitchFamily="34" charset="0"/>
                <a:cs typeface="Arial" panose="020B0604020202020204" pitchFamily="34" charset="0"/>
              </a:rPr>
              <a:t>regional</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Dissemination</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Events</a:t>
            </a:r>
            <a:r>
              <a:rPr lang="eu-ES" sz="1200" dirty="0" smtClean="0">
                <a:latin typeface="Arial" panose="020B0604020202020204" pitchFamily="34" charset="0"/>
                <a:cs typeface="Arial" panose="020B0604020202020204" pitchFamily="34" charset="0"/>
              </a:rPr>
              <a:t>: 210 </a:t>
            </a:r>
            <a:r>
              <a:rPr lang="eu-ES" sz="1200" dirty="0" err="1" smtClean="0">
                <a:latin typeface="Arial" panose="020B0604020202020204" pitchFamily="34" charset="0"/>
                <a:cs typeface="Arial" panose="020B0604020202020204" pitchFamily="34" charset="0"/>
              </a:rPr>
              <a:t>attendants</a:t>
            </a:r>
            <a:endParaRPr lang="eu-ES" sz="1200" dirty="0" smtClean="0">
              <a:latin typeface="Arial" panose="020B0604020202020204" pitchFamily="34" charset="0"/>
              <a:cs typeface="Arial" panose="020B0604020202020204" pitchFamily="34" charset="0"/>
            </a:endParaRPr>
          </a:p>
          <a:p>
            <a:pPr marL="171450" indent="-171450">
              <a:lnSpc>
                <a:spcPct val="150000"/>
              </a:lnSpc>
              <a:spcBef>
                <a:spcPts val="600"/>
              </a:spcBef>
              <a:buFont typeface="Arial" panose="020B0604020202020204" pitchFamily="34" charset="0"/>
              <a:buChar char="•"/>
            </a:pPr>
            <a:r>
              <a:rPr lang="eu-ES" sz="1200" dirty="0" smtClean="0">
                <a:latin typeface="Arial" panose="020B0604020202020204" pitchFamily="34" charset="0"/>
                <a:cs typeface="Arial" panose="020B0604020202020204" pitchFamily="34" charset="0"/>
              </a:rPr>
              <a:t>1 </a:t>
            </a:r>
            <a:r>
              <a:rPr lang="eu-ES" sz="1200" dirty="0" err="1" smtClean="0">
                <a:latin typeface="Arial" panose="020B0604020202020204" pitchFamily="34" charset="0"/>
                <a:cs typeface="Arial" panose="020B0604020202020204" pitchFamily="34" charset="0"/>
              </a:rPr>
              <a:t>Interregional</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Dissemination</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Event</a:t>
            </a:r>
            <a:r>
              <a:rPr lang="eu-ES" sz="1200" dirty="0" smtClean="0">
                <a:latin typeface="Arial" panose="020B0604020202020204" pitchFamily="34" charset="0"/>
                <a:cs typeface="Arial" panose="020B0604020202020204" pitchFamily="34" charset="0"/>
              </a:rPr>
              <a:t>: 100 </a:t>
            </a:r>
            <a:r>
              <a:rPr lang="eu-ES" sz="1200" dirty="0" err="1" smtClean="0">
                <a:latin typeface="Arial" panose="020B0604020202020204" pitchFamily="34" charset="0"/>
                <a:cs typeface="Arial" panose="020B0604020202020204" pitchFamily="34" charset="0"/>
              </a:rPr>
              <a:t>attendants</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including</a:t>
            </a:r>
            <a:r>
              <a:rPr lang="eu-ES" sz="1200" dirty="0" smtClean="0">
                <a:latin typeface="Arial" panose="020B0604020202020204" pitchFamily="34" charset="0"/>
                <a:cs typeface="Arial" panose="020B0604020202020204" pitchFamily="34" charset="0"/>
              </a:rPr>
              <a:t> 20 </a:t>
            </a:r>
            <a:r>
              <a:rPr lang="eu-ES" sz="1200" dirty="0" err="1" smtClean="0">
                <a:latin typeface="Arial" panose="020B0604020202020204" pitchFamily="34" charset="0"/>
                <a:cs typeface="Arial" panose="020B0604020202020204" pitchFamily="34" charset="0"/>
              </a:rPr>
              <a:t>politicians</a:t>
            </a:r>
            <a:endParaRPr lang="eu-ES" sz="1200" dirty="0" smtClean="0">
              <a:latin typeface="Arial" panose="020B0604020202020204" pitchFamily="34" charset="0"/>
              <a:cs typeface="Arial" panose="020B0604020202020204" pitchFamily="34" charset="0"/>
            </a:endParaRPr>
          </a:p>
          <a:p>
            <a:pPr marL="171450" indent="-171450">
              <a:lnSpc>
                <a:spcPct val="150000"/>
              </a:lnSpc>
              <a:spcBef>
                <a:spcPts val="600"/>
              </a:spcBef>
              <a:buFont typeface="Arial" panose="020B0604020202020204" pitchFamily="34" charset="0"/>
              <a:buChar char="•"/>
            </a:pPr>
            <a:r>
              <a:rPr lang="eu-ES" sz="1200" dirty="0" smtClean="0">
                <a:latin typeface="Arial" panose="020B0604020202020204" pitchFamily="34" charset="0"/>
                <a:cs typeface="Arial" panose="020B0604020202020204" pitchFamily="34" charset="0"/>
              </a:rPr>
              <a:t>RETRACE video &amp; </a:t>
            </a:r>
            <a:r>
              <a:rPr lang="eu-ES" sz="1200" dirty="0" err="1" smtClean="0">
                <a:latin typeface="Arial" panose="020B0604020202020204" pitchFamily="34" charset="0"/>
                <a:cs typeface="Arial" panose="020B0604020202020204" pitchFamily="34" charset="0"/>
              </a:rPr>
              <a:t>infographics</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with</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Phase</a:t>
            </a:r>
            <a:r>
              <a:rPr lang="eu-ES" sz="1200" dirty="0" smtClean="0">
                <a:latin typeface="Arial" panose="020B0604020202020204" pitchFamily="34" charset="0"/>
                <a:cs typeface="Arial" panose="020B0604020202020204" pitchFamily="34" charset="0"/>
              </a:rPr>
              <a:t> 1 </a:t>
            </a:r>
            <a:r>
              <a:rPr lang="eu-ES" sz="1200" dirty="0" err="1" smtClean="0">
                <a:latin typeface="Arial" panose="020B0604020202020204" pitchFamily="34" charset="0"/>
                <a:cs typeface="Arial" panose="020B0604020202020204" pitchFamily="34" charset="0"/>
              </a:rPr>
              <a:t>results</a:t>
            </a:r>
            <a:endParaRPr lang="eu-ES" sz="1200" dirty="0" smtClean="0">
              <a:latin typeface="Arial" panose="020B0604020202020204" pitchFamily="34" charset="0"/>
              <a:cs typeface="Arial" panose="020B0604020202020204" pitchFamily="34" charset="0"/>
            </a:endParaRPr>
          </a:p>
          <a:p>
            <a:pPr marL="171450" indent="-171450">
              <a:lnSpc>
                <a:spcPct val="150000"/>
              </a:lnSpc>
              <a:spcBef>
                <a:spcPts val="600"/>
              </a:spcBef>
              <a:buFont typeface="Arial" panose="020B0604020202020204" pitchFamily="34" charset="0"/>
              <a:buChar char="•"/>
            </a:pPr>
            <a:r>
              <a:rPr lang="eu-ES" sz="1200" dirty="0" smtClean="0">
                <a:latin typeface="Arial" panose="020B0604020202020204" pitchFamily="34" charset="0"/>
                <a:cs typeface="Arial" panose="020B0604020202020204" pitchFamily="34" charset="0"/>
              </a:rPr>
              <a:t>RETRACE 3rd </a:t>
            </a:r>
            <a:r>
              <a:rPr lang="eu-ES" sz="1200" dirty="0" err="1" smtClean="0">
                <a:latin typeface="Arial" panose="020B0604020202020204" pitchFamily="34" charset="0"/>
                <a:cs typeface="Arial" panose="020B0604020202020204" pitchFamily="34" charset="0"/>
              </a:rPr>
              <a:t>newsletter</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distributed</a:t>
            </a:r>
            <a:r>
              <a:rPr lang="eu-ES" sz="1200" dirty="0" smtClean="0">
                <a:latin typeface="Arial" panose="020B0604020202020204" pitchFamily="34" charset="0"/>
                <a:cs typeface="Arial" panose="020B0604020202020204" pitchFamily="34" charset="0"/>
              </a:rPr>
              <a:t>: 250 </a:t>
            </a:r>
            <a:r>
              <a:rPr lang="eu-ES" sz="1200" dirty="0" err="1" smtClean="0">
                <a:latin typeface="Arial" panose="020B0604020202020204" pitchFamily="34" charset="0"/>
                <a:cs typeface="Arial" panose="020B0604020202020204" pitchFamily="34" charset="0"/>
              </a:rPr>
              <a:t>contacts</a:t>
            </a:r>
            <a:endParaRPr lang="eu-ES" sz="1200" dirty="0" smtClean="0">
              <a:latin typeface="Arial" panose="020B0604020202020204" pitchFamily="34" charset="0"/>
              <a:cs typeface="Arial" panose="020B0604020202020204" pitchFamily="34" charset="0"/>
            </a:endParaRPr>
          </a:p>
          <a:p>
            <a:pPr marL="171450" indent="-171450">
              <a:lnSpc>
                <a:spcPct val="150000"/>
              </a:lnSpc>
              <a:spcBef>
                <a:spcPts val="600"/>
              </a:spcBef>
              <a:buFont typeface="Arial" panose="020B0604020202020204" pitchFamily="34" charset="0"/>
              <a:buChar char="•"/>
            </a:pPr>
            <a:r>
              <a:rPr lang="eu-ES" sz="1200" dirty="0" smtClean="0">
                <a:latin typeface="Arial" panose="020B0604020202020204" pitchFamily="34" charset="0"/>
                <a:cs typeface="Arial" panose="020B0604020202020204" pitchFamily="34" charset="0"/>
              </a:rPr>
              <a:t>Press </a:t>
            </a:r>
            <a:r>
              <a:rPr lang="eu-ES" sz="1200" dirty="0" err="1" smtClean="0">
                <a:latin typeface="Arial" panose="020B0604020202020204" pitchFamily="34" charset="0"/>
                <a:cs typeface="Arial" panose="020B0604020202020204" pitchFamily="34" charset="0"/>
              </a:rPr>
              <a:t>releases</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with</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occasion</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of</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dissemination</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events</a:t>
            </a:r>
            <a:endParaRPr lang="eu-ES" sz="1200" dirty="0">
              <a:latin typeface="Arial" panose="020B0604020202020204" pitchFamily="34" charset="0"/>
              <a:cs typeface="Arial" panose="020B0604020202020204" pitchFamily="34" charset="0"/>
            </a:endParaRPr>
          </a:p>
        </p:txBody>
      </p:sp>
      <p:sp>
        <p:nvSpPr>
          <p:cNvPr id="8" name="CuadroTexto 7"/>
          <p:cNvSpPr txBox="1"/>
          <p:nvPr/>
        </p:nvSpPr>
        <p:spPr>
          <a:xfrm>
            <a:off x="378148" y="2402613"/>
            <a:ext cx="2761140" cy="415498"/>
          </a:xfrm>
          <a:prstGeom prst="rect">
            <a:avLst/>
          </a:prstGeom>
          <a:noFill/>
        </p:spPr>
        <p:txBody>
          <a:bodyPr wrap="square" rtlCol="0">
            <a:spAutoFit/>
          </a:bodyPr>
          <a:lstStyle/>
          <a:p>
            <a:r>
              <a:rPr lang="eu-ES" dirty="0" err="1" smtClean="0">
                <a:solidFill>
                  <a:srgbClr val="003297"/>
                </a:solidFill>
                <a:latin typeface="Arial" panose="020B0604020202020204" pitchFamily="34" charset="0"/>
                <a:cs typeface="Arial" panose="020B0604020202020204" pitchFamily="34" charset="0"/>
              </a:rPr>
              <a:t>Actions</a:t>
            </a:r>
            <a:endParaRPr lang="eu-ES" dirty="0">
              <a:solidFill>
                <a:srgbClr val="003297"/>
              </a:solidFill>
              <a:latin typeface="Arial" panose="020B0604020202020204" pitchFamily="34" charset="0"/>
              <a:cs typeface="Arial" panose="020B0604020202020204" pitchFamily="34" charset="0"/>
            </a:endParaRPr>
          </a:p>
        </p:txBody>
      </p:sp>
      <p:sp>
        <p:nvSpPr>
          <p:cNvPr id="9" name="CuadroTexto 8"/>
          <p:cNvSpPr txBox="1"/>
          <p:nvPr/>
        </p:nvSpPr>
        <p:spPr>
          <a:xfrm>
            <a:off x="8430626" y="2396887"/>
            <a:ext cx="2761140" cy="415498"/>
          </a:xfrm>
          <a:prstGeom prst="rect">
            <a:avLst/>
          </a:prstGeom>
          <a:noFill/>
        </p:spPr>
        <p:txBody>
          <a:bodyPr wrap="square" rtlCol="0">
            <a:spAutoFit/>
          </a:bodyPr>
          <a:lstStyle/>
          <a:p>
            <a:r>
              <a:rPr lang="eu-ES" dirty="0" err="1" smtClean="0">
                <a:solidFill>
                  <a:srgbClr val="003297"/>
                </a:solidFill>
                <a:latin typeface="Arial" panose="020B0604020202020204" pitchFamily="34" charset="0"/>
                <a:cs typeface="Arial" panose="020B0604020202020204" pitchFamily="34" charset="0"/>
              </a:rPr>
              <a:t>Outputs</a:t>
            </a:r>
            <a:endParaRPr lang="eu-ES" dirty="0">
              <a:solidFill>
                <a:srgbClr val="003297"/>
              </a:solidFill>
              <a:latin typeface="Arial" panose="020B0604020202020204" pitchFamily="34" charset="0"/>
              <a:cs typeface="Arial" panose="020B0604020202020204" pitchFamily="34" charset="0"/>
            </a:endParaRPr>
          </a:p>
        </p:txBody>
      </p:sp>
      <p:cxnSp>
        <p:nvCxnSpPr>
          <p:cNvPr id="10" name="Conector recto 9"/>
          <p:cNvCxnSpPr/>
          <p:nvPr/>
        </p:nvCxnSpPr>
        <p:spPr>
          <a:xfrm>
            <a:off x="7918468" y="2610362"/>
            <a:ext cx="0" cy="4050589"/>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919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334282" y="1628480"/>
            <a:ext cx="7172658" cy="872810"/>
          </a:xfrm>
        </p:spPr>
        <p:txBody>
          <a:bodyPr>
            <a:normAutofit/>
          </a:bodyPr>
          <a:lstStyle/>
          <a:p>
            <a:pPr marL="0" indent="0">
              <a:lnSpc>
                <a:spcPct val="150000"/>
              </a:lnSpc>
            </a:pPr>
            <a:r>
              <a:rPr lang="en-US" sz="1200" dirty="0"/>
              <a:t>The partners ensure regular updates of the project website with information on the action plans </a:t>
            </a:r>
            <a:r>
              <a:rPr lang="en-US" sz="1200" dirty="0" smtClean="0"/>
              <a:t>implementation</a:t>
            </a:r>
            <a:r>
              <a:rPr lang="en-US" sz="1200" dirty="0"/>
              <a:t>. </a:t>
            </a:r>
            <a:endParaRPr lang="eu-ES" sz="1200" dirty="0"/>
          </a:p>
        </p:txBody>
      </p:sp>
      <p:sp>
        <p:nvSpPr>
          <p:cNvPr id="3" name="Título 2"/>
          <p:cNvSpPr>
            <a:spLocks noGrp="1"/>
          </p:cNvSpPr>
          <p:nvPr>
            <p:ph type="title"/>
          </p:nvPr>
        </p:nvSpPr>
        <p:spPr>
          <a:xfrm>
            <a:off x="274602" y="715549"/>
            <a:ext cx="9176554" cy="493314"/>
          </a:xfrm>
        </p:spPr>
        <p:txBody>
          <a:bodyPr/>
          <a:lstStyle/>
          <a:p>
            <a:r>
              <a:rPr lang="eu-ES" dirty="0" err="1" smtClean="0"/>
              <a:t>Semester</a:t>
            </a:r>
            <a:r>
              <a:rPr lang="eu-ES" dirty="0" smtClean="0"/>
              <a:t> 5 </a:t>
            </a:r>
            <a:r>
              <a:rPr lang="eu-ES" dirty="0" err="1" smtClean="0"/>
              <a:t>and</a:t>
            </a:r>
            <a:r>
              <a:rPr lang="eu-ES" dirty="0" smtClean="0"/>
              <a:t> </a:t>
            </a:r>
            <a:r>
              <a:rPr lang="eu-ES" dirty="0" err="1" smtClean="0"/>
              <a:t>Semester</a:t>
            </a:r>
            <a:r>
              <a:rPr lang="eu-ES" dirty="0" smtClean="0"/>
              <a:t> 6 </a:t>
            </a:r>
            <a:r>
              <a:rPr lang="eu-ES" dirty="0" err="1" smtClean="0"/>
              <a:t>Communication</a:t>
            </a:r>
            <a:r>
              <a:rPr lang="eu-ES" dirty="0" smtClean="0"/>
              <a:t> </a:t>
            </a:r>
            <a:r>
              <a:rPr lang="eu-ES" dirty="0" err="1" smtClean="0"/>
              <a:t>Actions</a:t>
            </a:r>
            <a:r>
              <a:rPr lang="eu-ES" dirty="0" smtClean="0"/>
              <a:t> </a:t>
            </a:r>
            <a:r>
              <a:rPr lang="eu-ES" dirty="0" err="1" smtClean="0"/>
              <a:t>and</a:t>
            </a:r>
            <a:r>
              <a:rPr lang="eu-ES" dirty="0" smtClean="0"/>
              <a:t> Main </a:t>
            </a:r>
            <a:r>
              <a:rPr lang="eu-ES" dirty="0" err="1" smtClean="0"/>
              <a:t>Outputs</a:t>
            </a:r>
            <a:endParaRPr lang="eu-ES" dirty="0"/>
          </a:p>
        </p:txBody>
      </p:sp>
      <p:sp>
        <p:nvSpPr>
          <p:cNvPr id="4" name="Marcador de número de diapositiva 3"/>
          <p:cNvSpPr>
            <a:spLocks noGrp="1"/>
          </p:cNvSpPr>
          <p:nvPr>
            <p:ph type="sldNum" sz="quarter" idx="12"/>
          </p:nvPr>
        </p:nvSpPr>
        <p:spPr/>
        <p:txBody>
          <a:bodyPr/>
          <a:lstStyle/>
          <a:p>
            <a:fld id="{5E04C7A7-F720-4681-8EEE-00A4781EA922}" type="slidenum">
              <a:rPr lang="it-IT" smtClean="0"/>
              <a:pPr/>
              <a:t>8</a:t>
            </a:fld>
            <a:endParaRPr lang="it-IT" dirty="0"/>
          </a:p>
        </p:txBody>
      </p:sp>
      <p:sp>
        <p:nvSpPr>
          <p:cNvPr id="6" name="Marcador de contenido 1"/>
          <p:cNvSpPr txBox="1">
            <a:spLocks/>
          </p:cNvSpPr>
          <p:nvPr/>
        </p:nvSpPr>
        <p:spPr>
          <a:xfrm>
            <a:off x="285566" y="3885578"/>
            <a:ext cx="7221374" cy="903165"/>
          </a:xfrm>
          <a:prstGeom prst="rect">
            <a:avLst/>
          </a:prstGeom>
        </p:spPr>
        <p:txBody>
          <a:bodyPr vert="horz" lIns="104306" tIns="52153" rIns="104306" bIns="52153" rtlCol="0">
            <a:noAutofit/>
          </a:bodyPr>
          <a:lstStyle>
            <a:lvl1pPr marL="391146" marR="0" indent="-391146" algn="l" defTabSz="1043056" rtl="0" eaLnBrk="1" fontAlgn="auto" latinLnBrk="0" hangingPunct="1">
              <a:lnSpc>
                <a:spcPct val="100000"/>
              </a:lnSpc>
              <a:spcBef>
                <a:spcPct val="20000"/>
              </a:spcBef>
              <a:spcAft>
                <a:spcPts val="0"/>
              </a:spcAft>
              <a:buClrTx/>
              <a:buSzTx/>
              <a:buFont typeface="Arial" pitchFamily="34" charset="0"/>
              <a:buNone/>
              <a:tabLst/>
              <a:defRPr sz="1600" kern="1200">
                <a:solidFill>
                  <a:schemeClr val="tx1"/>
                </a:solidFill>
                <a:latin typeface="Arial" pitchFamily="34" charset="0"/>
                <a:ea typeface="+mn-ea"/>
                <a:cs typeface="Arial" pitchFamily="34" charset="0"/>
              </a:defRPr>
            </a:lvl1pPr>
            <a:lvl2pPr marL="847483" indent="-325955" algn="l" defTabSz="1043056"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303820" indent="-260764" algn="l" defTabSz="1043056"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825348" indent="-260764" algn="l" defTabSz="1043056"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346876" indent="-260764" algn="l" defTabSz="1043056"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just">
              <a:lnSpc>
                <a:spcPct val="150000"/>
              </a:lnSpc>
            </a:pPr>
            <a:r>
              <a:rPr lang="en-US" sz="1200" dirty="0" smtClean="0"/>
              <a:t>The partners </a:t>
            </a:r>
            <a:r>
              <a:rPr lang="en-US" sz="1200" dirty="0" err="1" smtClean="0"/>
              <a:t>organise</a:t>
            </a:r>
            <a:r>
              <a:rPr lang="en-US" sz="1200" dirty="0" smtClean="0"/>
              <a:t> a final dissemination event gathering executives and policy makers from the regions and from other relevant institutions. The aim is to promote the project achievements and to disseminate the results of the action plans implementation to a large audience. The project website is updated accordingly.</a:t>
            </a:r>
            <a:endParaRPr lang="eu-ES" sz="1200" dirty="0"/>
          </a:p>
        </p:txBody>
      </p:sp>
      <p:sp>
        <p:nvSpPr>
          <p:cNvPr id="7" name="Título 2"/>
          <p:cNvSpPr txBox="1">
            <a:spLocks/>
          </p:cNvSpPr>
          <p:nvPr/>
        </p:nvSpPr>
        <p:spPr>
          <a:xfrm>
            <a:off x="249946" y="3099760"/>
            <a:ext cx="6224226" cy="493314"/>
          </a:xfrm>
          <a:prstGeom prst="rect">
            <a:avLst/>
          </a:prstGeom>
        </p:spPr>
        <p:txBody>
          <a:bodyPr vert="horz" lIns="104306" tIns="52153" rIns="104306" bIns="52153" rtlCol="0" anchor="ctr">
            <a:noAutofit/>
          </a:bodyPr>
          <a:lstStyle>
            <a:lvl1pPr algn="l" defTabSz="1043056" rtl="0" eaLnBrk="1" latinLnBrk="0" hangingPunct="1">
              <a:spcBef>
                <a:spcPct val="0"/>
              </a:spcBef>
              <a:buNone/>
              <a:defRPr sz="2700" b="1" kern="1200">
                <a:solidFill>
                  <a:srgbClr val="003297"/>
                </a:solidFill>
                <a:latin typeface="Arial" pitchFamily="34" charset="0"/>
                <a:ea typeface="+mj-ea"/>
                <a:cs typeface="Arial" pitchFamily="34" charset="0"/>
              </a:defRPr>
            </a:lvl1pPr>
          </a:lstStyle>
          <a:p>
            <a:r>
              <a:rPr lang="eu-ES" dirty="0" err="1" smtClean="0"/>
              <a:t>Semester</a:t>
            </a:r>
            <a:r>
              <a:rPr lang="eu-ES" dirty="0" smtClean="0"/>
              <a:t> 7 </a:t>
            </a:r>
            <a:r>
              <a:rPr lang="eu-ES" dirty="0" err="1" smtClean="0"/>
              <a:t>Communication</a:t>
            </a:r>
            <a:r>
              <a:rPr lang="eu-ES" dirty="0" smtClean="0"/>
              <a:t> </a:t>
            </a:r>
            <a:r>
              <a:rPr lang="eu-ES" dirty="0" err="1" smtClean="0"/>
              <a:t>Actions</a:t>
            </a:r>
            <a:r>
              <a:rPr lang="eu-ES" dirty="0" smtClean="0"/>
              <a:t> </a:t>
            </a:r>
            <a:r>
              <a:rPr lang="eu-ES" dirty="0" err="1" smtClean="0"/>
              <a:t>and</a:t>
            </a:r>
            <a:r>
              <a:rPr lang="eu-ES" dirty="0" smtClean="0"/>
              <a:t> Main </a:t>
            </a:r>
            <a:r>
              <a:rPr lang="eu-ES" dirty="0" err="1" smtClean="0"/>
              <a:t>Outputs</a:t>
            </a:r>
            <a:endParaRPr lang="eu-ES" dirty="0"/>
          </a:p>
        </p:txBody>
      </p:sp>
      <p:sp>
        <p:nvSpPr>
          <p:cNvPr id="8" name="Título 2"/>
          <p:cNvSpPr txBox="1">
            <a:spLocks/>
          </p:cNvSpPr>
          <p:nvPr/>
        </p:nvSpPr>
        <p:spPr>
          <a:xfrm>
            <a:off x="249946" y="5574561"/>
            <a:ext cx="7016314" cy="493314"/>
          </a:xfrm>
          <a:prstGeom prst="rect">
            <a:avLst/>
          </a:prstGeom>
        </p:spPr>
        <p:txBody>
          <a:bodyPr vert="horz" lIns="104306" tIns="52153" rIns="104306" bIns="52153" rtlCol="0" anchor="ctr">
            <a:noAutofit/>
          </a:bodyPr>
          <a:lstStyle>
            <a:lvl1pPr algn="l" defTabSz="1043056" rtl="0" eaLnBrk="1" latinLnBrk="0" hangingPunct="1">
              <a:spcBef>
                <a:spcPct val="0"/>
              </a:spcBef>
              <a:buNone/>
              <a:defRPr sz="2700" b="1" kern="1200">
                <a:solidFill>
                  <a:srgbClr val="003297"/>
                </a:solidFill>
                <a:latin typeface="Arial" pitchFamily="34" charset="0"/>
                <a:ea typeface="+mj-ea"/>
                <a:cs typeface="Arial" pitchFamily="34" charset="0"/>
              </a:defRPr>
            </a:lvl1pPr>
          </a:lstStyle>
          <a:p>
            <a:r>
              <a:rPr lang="eu-ES" dirty="0" err="1" smtClean="0"/>
              <a:t>Semester</a:t>
            </a:r>
            <a:r>
              <a:rPr lang="eu-ES" dirty="0" smtClean="0"/>
              <a:t> 8 </a:t>
            </a:r>
            <a:r>
              <a:rPr lang="eu-ES" dirty="0" err="1" smtClean="0"/>
              <a:t>Communication</a:t>
            </a:r>
            <a:r>
              <a:rPr lang="eu-ES" dirty="0" smtClean="0"/>
              <a:t> </a:t>
            </a:r>
            <a:r>
              <a:rPr lang="eu-ES" dirty="0" err="1" smtClean="0"/>
              <a:t>Actions</a:t>
            </a:r>
            <a:endParaRPr lang="eu-ES" dirty="0"/>
          </a:p>
        </p:txBody>
      </p:sp>
      <p:sp>
        <p:nvSpPr>
          <p:cNvPr id="9" name="Rectángulo 8"/>
          <p:cNvSpPr/>
          <p:nvPr/>
        </p:nvSpPr>
        <p:spPr>
          <a:xfrm>
            <a:off x="274602" y="6081170"/>
            <a:ext cx="7131709" cy="646331"/>
          </a:xfrm>
          <a:prstGeom prst="rect">
            <a:avLst/>
          </a:prstGeom>
        </p:spPr>
        <p:txBody>
          <a:bodyPr wrap="square">
            <a:spAutoFit/>
          </a:bodyPr>
          <a:lstStyle/>
          <a:p>
            <a:pPr>
              <a:lnSpc>
                <a:spcPct val="150000"/>
              </a:lnSpc>
            </a:pPr>
            <a:r>
              <a:rPr lang="en-US" sz="1200" dirty="0">
                <a:solidFill>
                  <a:srgbClr val="000000"/>
                </a:solidFill>
                <a:latin typeface="Arial" panose="020B0604020202020204" pitchFamily="34" charset="0"/>
                <a:cs typeface="Arial" panose="020B0604020202020204" pitchFamily="34" charset="0"/>
              </a:rPr>
              <a:t>The partners ensure regular updates of the project website with information on the action plans implementation.</a:t>
            </a:r>
            <a:r>
              <a:rPr lang="en-US" sz="1200" dirty="0">
                <a:latin typeface="Arial" panose="020B0604020202020204" pitchFamily="34" charset="0"/>
                <a:cs typeface="Arial" panose="020B0604020202020204" pitchFamily="34" charset="0"/>
              </a:rPr>
              <a:t> </a:t>
            </a:r>
            <a:endParaRPr lang="eu-ES" sz="1200" dirty="0">
              <a:latin typeface="Arial" panose="020B0604020202020204" pitchFamily="34" charset="0"/>
              <a:cs typeface="Arial" panose="020B0604020202020204" pitchFamily="34" charset="0"/>
            </a:endParaRPr>
          </a:p>
        </p:txBody>
      </p:sp>
      <p:sp>
        <p:nvSpPr>
          <p:cNvPr id="10" name="CuadroTexto 9"/>
          <p:cNvSpPr txBox="1"/>
          <p:nvPr/>
        </p:nvSpPr>
        <p:spPr>
          <a:xfrm>
            <a:off x="8093496" y="3378134"/>
            <a:ext cx="2610396" cy="369332"/>
          </a:xfrm>
          <a:prstGeom prst="rect">
            <a:avLst/>
          </a:prstGeom>
          <a:noFill/>
        </p:spPr>
        <p:txBody>
          <a:bodyPr wrap="square" rtlCol="0">
            <a:spAutoFit/>
          </a:bodyPr>
          <a:lstStyle/>
          <a:p>
            <a:pPr marL="171450" indent="-171450">
              <a:lnSpc>
                <a:spcPct val="150000"/>
              </a:lnSpc>
              <a:spcBef>
                <a:spcPts val="600"/>
              </a:spcBef>
              <a:buFont typeface="Arial" panose="020B0604020202020204" pitchFamily="34" charset="0"/>
              <a:buChar char="•"/>
            </a:pPr>
            <a:r>
              <a:rPr lang="eu-ES" sz="1200" dirty="0" err="1" smtClean="0">
                <a:latin typeface="Arial" panose="020B0604020202020204" pitchFamily="34" charset="0"/>
                <a:cs typeface="Arial" panose="020B0604020202020204" pitchFamily="34" charset="0"/>
              </a:rPr>
              <a:t>Website</a:t>
            </a:r>
            <a:r>
              <a:rPr lang="eu-ES" sz="1200" dirty="0" smtClean="0">
                <a:latin typeface="Arial" panose="020B0604020202020204" pitchFamily="34" charset="0"/>
                <a:cs typeface="Arial" panose="020B0604020202020204" pitchFamily="34" charset="0"/>
              </a:rPr>
              <a:t> </a:t>
            </a:r>
            <a:r>
              <a:rPr lang="eu-ES" sz="1200" dirty="0" err="1" smtClean="0">
                <a:latin typeface="Arial" panose="020B0604020202020204" pitchFamily="34" charset="0"/>
                <a:cs typeface="Arial" panose="020B0604020202020204" pitchFamily="34" charset="0"/>
              </a:rPr>
              <a:t>updates</a:t>
            </a:r>
            <a:endParaRPr lang="eu-ES" sz="1200" dirty="0">
              <a:latin typeface="Arial" panose="020B0604020202020204" pitchFamily="34" charset="0"/>
              <a:cs typeface="Arial" panose="020B0604020202020204" pitchFamily="34" charset="0"/>
            </a:endParaRPr>
          </a:p>
        </p:txBody>
      </p:sp>
      <p:sp>
        <p:nvSpPr>
          <p:cNvPr id="12" name="CuadroTexto 11"/>
          <p:cNvSpPr txBox="1"/>
          <p:nvPr/>
        </p:nvSpPr>
        <p:spPr>
          <a:xfrm>
            <a:off x="8183634" y="1534513"/>
            <a:ext cx="2761140" cy="415498"/>
          </a:xfrm>
          <a:prstGeom prst="rect">
            <a:avLst/>
          </a:prstGeom>
          <a:noFill/>
        </p:spPr>
        <p:txBody>
          <a:bodyPr wrap="square" rtlCol="0">
            <a:spAutoFit/>
          </a:bodyPr>
          <a:lstStyle/>
          <a:p>
            <a:r>
              <a:rPr lang="eu-ES" dirty="0" err="1" smtClean="0">
                <a:solidFill>
                  <a:srgbClr val="003297"/>
                </a:solidFill>
              </a:rPr>
              <a:t>Outputs</a:t>
            </a:r>
            <a:endParaRPr lang="eu-ES" dirty="0">
              <a:solidFill>
                <a:srgbClr val="003297"/>
              </a:solidFill>
            </a:endParaRPr>
          </a:p>
        </p:txBody>
      </p:sp>
      <p:cxnSp>
        <p:nvCxnSpPr>
          <p:cNvPr id="13" name="Conector recto 12"/>
          <p:cNvCxnSpPr/>
          <p:nvPr/>
        </p:nvCxnSpPr>
        <p:spPr>
          <a:xfrm>
            <a:off x="7794972" y="1705249"/>
            <a:ext cx="0" cy="469908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800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93528" y="180231"/>
            <a:ext cx="9392578" cy="493314"/>
          </a:xfrm>
        </p:spPr>
        <p:txBody>
          <a:bodyPr/>
          <a:lstStyle/>
          <a:p>
            <a:r>
              <a:rPr lang="eu-ES" dirty="0" err="1" smtClean="0"/>
              <a:t>Next</a:t>
            </a:r>
            <a:r>
              <a:rPr lang="eu-ES" dirty="0" smtClean="0"/>
              <a:t> </a:t>
            </a:r>
            <a:r>
              <a:rPr lang="eu-ES" dirty="0" err="1" smtClean="0"/>
              <a:t>steps</a:t>
            </a:r>
            <a:r>
              <a:rPr lang="eu-ES" dirty="0" smtClean="0"/>
              <a:t>: </a:t>
            </a:r>
            <a:r>
              <a:rPr lang="eu-ES" dirty="0" err="1" smtClean="0"/>
              <a:t>Implementation</a:t>
            </a:r>
            <a:r>
              <a:rPr lang="eu-ES" dirty="0" smtClean="0"/>
              <a:t> Plan </a:t>
            </a:r>
            <a:r>
              <a:rPr lang="eu-ES" dirty="0" err="1" smtClean="0"/>
              <a:t>example</a:t>
            </a:r>
            <a:r>
              <a:rPr lang="eu-ES" dirty="0" smtClean="0"/>
              <a:t> S1</a:t>
            </a:r>
            <a:endParaRPr lang="eu-ES" dirty="0"/>
          </a:p>
        </p:txBody>
      </p:sp>
      <p:sp>
        <p:nvSpPr>
          <p:cNvPr id="4" name="Marcador de número de diapositiva 3"/>
          <p:cNvSpPr>
            <a:spLocks noGrp="1"/>
          </p:cNvSpPr>
          <p:nvPr>
            <p:ph type="sldNum" sz="quarter" idx="12"/>
          </p:nvPr>
        </p:nvSpPr>
        <p:spPr/>
        <p:txBody>
          <a:bodyPr/>
          <a:lstStyle/>
          <a:p>
            <a:fld id="{5E04C7A7-F720-4681-8EEE-00A4781EA922}" type="slidenum">
              <a:rPr lang="it-IT" smtClean="0"/>
              <a:pPr/>
              <a:t>9</a:t>
            </a:fld>
            <a:endParaRPr lang="it-IT" dirty="0"/>
          </a:p>
        </p:txBody>
      </p:sp>
      <p:pic>
        <p:nvPicPr>
          <p:cNvPr id="2" name="Imagen 1"/>
          <p:cNvPicPr>
            <a:picLocks noChangeAspect="1"/>
          </p:cNvPicPr>
          <p:nvPr/>
        </p:nvPicPr>
        <p:blipFill rotWithShape="1">
          <a:blip r:embed="rId2"/>
          <a:srcRect l="2225" t="11885" r="11675" b="9156"/>
          <a:stretch/>
        </p:blipFill>
        <p:spPr>
          <a:xfrm>
            <a:off x="467102" y="2045019"/>
            <a:ext cx="9045430" cy="5184576"/>
          </a:xfrm>
          <a:prstGeom prst="rect">
            <a:avLst/>
          </a:prstGeom>
        </p:spPr>
      </p:pic>
      <p:sp>
        <p:nvSpPr>
          <p:cNvPr id="6" name="Rectángulo 5"/>
          <p:cNvSpPr/>
          <p:nvPr/>
        </p:nvSpPr>
        <p:spPr>
          <a:xfrm>
            <a:off x="467102" y="1332359"/>
            <a:ext cx="9219004" cy="461665"/>
          </a:xfrm>
          <a:prstGeom prst="rect">
            <a:avLst/>
          </a:prstGeom>
        </p:spPr>
        <p:txBody>
          <a:bodyPr wrap="square">
            <a:spAutoFit/>
          </a:bodyPr>
          <a:lstStyle/>
          <a:p>
            <a:r>
              <a:rPr lang="es-ES" sz="1200" dirty="0">
                <a:latin typeface="Arial" panose="020B0604020202020204" pitchFamily="34" charset="0"/>
                <a:cs typeface="Arial" panose="020B0604020202020204" pitchFamily="34" charset="0"/>
                <a:hlinkClick r:id="rId3"/>
              </a:rPr>
              <a:t>https://</a:t>
            </a:r>
            <a:r>
              <a:rPr lang="es-ES" sz="1200" dirty="0" smtClean="0">
                <a:latin typeface="Arial" panose="020B0604020202020204" pitchFamily="34" charset="0"/>
                <a:cs typeface="Arial" panose="020B0604020202020204" pitchFamily="34" charset="0"/>
                <a:hlinkClick r:id="rId3"/>
              </a:rPr>
              <a:t>docs.google.com/spreadsheets/d/1zrV3FsBL28BQx26j360Wkk5srroFhogxgpWIN35tigs/edit?pref=2&amp;pli=1#gid=0</a:t>
            </a:r>
            <a:endParaRPr lang="es-ES" sz="1200" dirty="0" smtClean="0">
              <a:latin typeface="Arial" panose="020B0604020202020204" pitchFamily="34" charset="0"/>
              <a:cs typeface="Arial" panose="020B0604020202020204" pitchFamily="34" charset="0"/>
            </a:endParaRPr>
          </a:p>
          <a:p>
            <a:endParaRPr lang="es-ES" sz="1200" dirty="0">
              <a:latin typeface="Arial" panose="020B0604020202020204" pitchFamily="34" charset="0"/>
              <a:cs typeface="Arial" panose="020B0604020202020204" pitchFamily="34" charset="0"/>
            </a:endParaRPr>
          </a:p>
        </p:txBody>
      </p:sp>
      <p:sp>
        <p:nvSpPr>
          <p:cNvPr id="7" name="CuadroTexto 6"/>
          <p:cNvSpPr txBox="1"/>
          <p:nvPr/>
        </p:nvSpPr>
        <p:spPr>
          <a:xfrm>
            <a:off x="467102" y="972319"/>
            <a:ext cx="8407990" cy="415498"/>
          </a:xfrm>
          <a:prstGeom prst="rect">
            <a:avLst/>
          </a:prstGeom>
          <a:noFill/>
        </p:spPr>
        <p:txBody>
          <a:bodyPr wrap="square" rtlCol="0">
            <a:spAutoFit/>
          </a:bodyPr>
          <a:lstStyle/>
          <a:p>
            <a:r>
              <a:rPr lang="es-ES" dirty="0" err="1" smtClean="0"/>
              <a:t>The</a:t>
            </a:r>
            <a:r>
              <a:rPr lang="es-ES" dirty="0" smtClean="0"/>
              <a:t> </a:t>
            </a:r>
            <a:r>
              <a:rPr lang="es-ES" dirty="0" err="1" smtClean="0"/>
              <a:t>implementation</a:t>
            </a:r>
            <a:r>
              <a:rPr lang="es-ES" dirty="0" smtClean="0"/>
              <a:t> plan and </a:t>
            </a:r>
            <a:r>
              <a:rPr lang="es-ES" dirty="0" err="1" smtClean="0"/>
              <a:t>deliverables</a:t>
            </a:r>
            <a:r>
              <a:rPr lang="es-ES" dirty="0" smtClean="0"/>
              <a:t> are in </a:t>
            </a:r>
            <a:r>
              <a:rPr lang="es-ES" dirty="0" err="1" smtClean="0"/>
              <a:t>the</a:t>
            </a:r>
            <a:r>
              <a:rPr lang="es-ES" dirty="0" smtClean="0"/>
              <a:t> link </a:t>
            </a:r>
            <a:r>
              <a:rPr lang="es-ES" dirty="0" err="1" smtClean="0"/>
              <a:t>below</a:t>
            </a:r>
            <a:r>
              <a:rPr lang="es-ES" dirty="0" smtClean="0"/>
              <a:t>:</a:t>
            </a:r>
            <a:endParaRPr lang="es-ES" dirty="0"/>
          </a:p>
        </p:txBody>
      </p:sp>
      <p:sp>
        <p:nvSpPr>
          <p:cNvPr id="8" name="CuadroTexto 7"/>
          <p:cNvSpPr txBox="1"/>
          <p:nvPr/>
        </p:nvSpPr>
        <p:spPr>
          <a:xfrm>
            <a:off x="4122564" y="1887968"/>
            <a:ext cx="5203502" cy="338554"/>
          </a:xfrm>
          <a:prstGeom prst="rect">
            <a:avLst/>
          </a:prstGeom>
          <a:solidFill>
            <a:schemeClr val="bg1">
              <a:lumMod val="75000"/>
            </a:schemeClr>
          </a:solidFill>
        </p:spPr>
        <p:txBody>
          <a:bodyPr wrap="square" rtlCol="0">
            <a:spAutoFit/>
          </a:bodyPr>
          <a:lstStyle/>
          <a:p>
            <a:r>
              <a:rPr lang="es-ES" sz="1600" dirty="0" err="1" smtClean="0">
                <a:latin typeface="Arial" panose="020B0604020202020204" pitchFamily="34" charset="0"/>
                <a:cs typeface="Arial" panose="020B0604020202020204" pitchFamily="34" charset="0"/>
              </a:rPr>
              <a:t>Communication</a:t>
            </a:r>
            <a:r>
              <a:rPr lang="es-ES" sz="1600" dirty="0" smtClean="0">
                <a:latin typeface="Arial" panose="020B0604020202020204" pitchFamily="34" charset="0"/>
                <a:cs typeface="Arial" panose="020B0604020202020204" pitchFamily="34" charset="0"/>
              </a:rPr>
              <a:t> Plan: </a:t>
            </a:r>
            <a:r>
              <a:rPr lang="es-ES" sz="1600" dirty="0" err="1" smtClean="0">
                <a:latin typeface="Arial" panose="020B0604020202020204" pitchFamily="34" charset="0"/>
                <a:cs typeface="Arial" panose="020B0604020202020204" pitchFamily="34" charset="0"/>
              </a:rPr>
              <a:t>activities</a:t>
            </a:r>
            <a:r>
              <a:rPr lang="es-ES" sz="1600" dirty="0" smtClean="0">
                <a:latin typeface="Arial" panose="020B0604020202020204" pitchFamily="34" charset="0"/>
                <a:cs typeface="Arial" panose="020B0604020202020204" pitchFamily="34" charset="0"/>
              </a:rPr>
              <a:t>, </a:t>
            </a:r>
            <a:r>
              <a:rPr lang="es-ES" sz="1600" dirty="0" err="1" smtClean="0">
                <a:latin typeface="Arial" panose="020B0604020202020204" pitchFamily="34" charset="0"/>
                <a:cs typeface="Arial" panose="020B0604020202020204" pitchFamily="34" charset="0"/>
              </a:rPr>
              <a:t>responsible</a:t>
            </a:r>
            <a:r>
              <a:rPr lang="es-ES" sz="1600" dirty="0" smtClean="0">
                <a:latin typeface="Arial" panose="020B0604020202020204" pitchFamily="34" charset="0"/>
                <a:cs typeface="Arial" panose="020B0604020202020204" pitchFamily="34" charset="0"/>
              </a:rPr>
              <a:t>…</a:t>
            </a:r>
            <a:endParaRPr lang="es-E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237557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TotalTime>
  <Words>2073</Words>
  <Application>Microsoft Office PowerPoint</Application>
  <PresentationFormat>Personalizado</PresentationFormat>
  <Paragraphs>211</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Open Sans</vt:lpstr>
      <vt:lpstr>Tema di Office</vt:lpstr>
      <vt:lpstr>KICK OFF MEETING</vt:lpstr>
      <vt:lpstr>Communication Objectives</vt:lpstr>
      <vt:lpstr>Communication Results</vt:lpstr>
      <vt:lpstr>Semester 1 Communication Actions and Main Outputs</vt:lpstr>
      <vt:lpstr>Presentación de PowerPoint</vt:lpstr>
      <vt:lpstr>Semester 3 Communication Actions and Main Outputs</vt:lpstr>
      <vt:lpstr>Semester 4 Communication Actions and Main Outputs</vt:lpstr>
      <vt:lpstr>Semester 5 and Semester 6 Communication Actions and Main Outputs</vt:lpstr>
      <vt:lpstr>Next steps: Implementation Plan example S1</vt:lpstr>
      <vt:lpstr>Next steps: Implementation Plan example S1</vt:lpstr>
      <vt:lpstr>Interreg Europe Graphic Book:</vt:lpstr>
      <vt:lpstr>Designing a Project communication strategy:</vt:lpstr>
      <vt:lpstr>STEP 1_Target Group Mapping &amp; Planning:</vt:lpstr>
      <vt:lpstr>STEP 2_Target Group Mapping &amp; Planning:</vt:lpstr>
      <vt:lpstr>STEP 3_Target Group Mapping &amp; Planning:</vt:lpstr>
      <vt:lpstr>RETRACE  - SOCIAL MEDIAS</vt:lpstr>
      <vt:lpstr>CONTACT DETAILS</vt:lpstr>
    </vt:vector>
  </TitlesOfParts>
  <Company>BASTARDS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giada rive</dc:creator>
  <cp:lastModifiedBy>Perfil normala</cp:lastModifiedBy>
  <cp:revision>115</cp:revision>
  <cp:lastPrinted>2016-04-13T13:25:34Z</cp:lastPrinted>
  <dcterms:created xsi:type="dcterms:W3CDTF">2016-02-25T14:10:26Z</dcterms:created>
  <dcterms:modified xsi:type="dcterms:W3CDTF">2016-04-26T09:04:46Z</dcterms:modified>
</cp:coreProperties>
</file>